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7" r:id="rId2"/>
    <p:sldId id="267" r:id="rId3"/>
    <p:sldId id="265" r:id="rId4"/>
    <p:sldId id="266" r:id="rId5"/>
    <p:sldId id="269" r:id="rId6"/>
    <p:sldId id="270" r:id="rId7"/>
    <p:sldId id="271" r:id="rId8"/>
    <p:sldId id="272" r:id="rId9"/>
    <p:sldId id="273" r:id="rId10"/>
    <p:sldId id="274" r:id="rId11"/>
    <p:sldId id="275" r:id="rId12"/>
    <p:sldId id="276" r:id="rId13"/>
    <p:sldId id="381" r:id="rId14"/>
    <p:sldId id="373" r:id="rId15"/>
    <p:sldId id="374" r:id="rId16"/>
    <p:sldId id="375" r:id="rId17"/>
    <p:sldId id="360" r:id="rId18"/>
    <p:sldId id="361" r:id="rId19"/>
    <p:sldId id="362" r:id="rId20"/>
    <p:sldId id="363" r:id="rId21"/>
    <p:sldId id="364" r:id="rId22"/>
    <p:sldId id="365" r:id="rId23"/>
    <p:sldId id="366" r:id="rId24"/>
    <p:sldId id="367" r:id="rId25"/>
    <p:sldId id="368" r:id="rId26"/>
    <p:sldId id="369" r:id="rId27"/>
    <p:sldId id="370" r:id="rId28"/>
    <p:sldId id="371" r:id="rId29"/>
    <p:sldId id="372" r:id="rId30"/>
    <p:sldId id="277" r:id="rId31"/>
    <p:sldId id="278" r:id="rId32"/>
    <p:sldId id="279" r:id="rId33"/>
    <p:sldId id="280" r:id="rId34"/>
    <p:sldId id="281" r:id="rId35"/>
    <p:sldId id="282" r:id="rId36"/>
    <p:sldId id="283" r:id="rId37"/>
    <p:sldId id="284" r:id="rId38"/>
    <p:sldId id="382" r:id="rId39"/>
    <p:sldId id="376" r:id="rId40"/>
    <p:sldId id="377" r:id="rId41"/>
    <p:sldId id="378" r:id="rId42"/>
    <p:sldId id="379" r:id="rId43"/>
    <p:sldId id="380" r:id="rId44"/>
    <p:sldId id="285"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1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23C26-A616-4C4E-A799-542090EF0BAF}" type="datetimeFigureOut">
              <a:rPr lang="zh-CN" altLang="en-US" smtClean="0"/>
              <a:t>2020/2/19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BFB5C-A586-4409-B5CB-976956EC750B}" type="slidenum">
              <a:rPr lang="zh-CN" altLang="en-US" smtClean="0"/>
              <a:t>‹#›</a:t>
            </a:fld>
            <a:endParaRPr lang="zh-CN" altLang="en-US"/>
          </a:p>
        </p:txBody>
      </p:sp>
    </p:spTree>
    <p:extLst>
      <p:ext uri="{BB962C8B-B14F-4D97-AF65-F5344CB8AC3E}">
        <p14:creationId xmlns:p14="http://schemas.microsoft.com/office/powerpoint/2010/main" val="3002923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6BFB5C-A586-4409-B5CB-976956EC750B}" type="slidenum">
              <a:rPr lang="zh-CN" altLang="en-US" smtClean="0"/>
              <a:t>25</a:t>
            </a:fld>
            <a:endParaRPr lang="zh-CN" altLang="en-US"/>
          </a:p>
        </p:txBody>
      </p:sp>
    </p:spTree>
    <p:extLst>
      <p:ext uri="{BB962C8B-B14F-4D97-AF65-F5344CB8AC3E}">
        <p14:creationId xmlns:p14="http://schemas.microsoft.com/office/powerpoint/2010/main" val="1769885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161594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422149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96050" y="609600"/>
            <a:ext cx="1962150" cy="55213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609600"/>
            <a:ext cx="5734050" cy="55213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870993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7848600" cy="113982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09600" y="1676400"/>
            <a:ext cx="3848100" cy="44545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0100" y="1676400"/>
            <a:ext cx="3848100" cy="44545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2178308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a:xfrm>
            <a:off x="457200" y="6356350"/>
            <a:ext cx="2133600" cy="365125"/>
          </a:xfrm>
        </p:spPr>
        <p:txBody>
          <a:bodyPr/>
          <a:lstStyle/>
          <a:p>
            <a:fld id="{EFEB1729-FF86-4AB9-877F-49021439FAC5}" type="datetimeFigureOut">
              <a:rPr lang="zh-CN" altLang="en-US" smtClean="0"/>
              <a:t>2020/2/19</a:t>
            </a:fld>
            <a:endParaRPr lang="zh-CN" altLang="en-US"/>
          </a:p>
        </p:txBody>
      </p:sp>
      <p:sp>
        <p:nvSpPr>
          <p:cNvPr id="7" name="页脚占位符 6"/>
          <p:cNvSpPr>
            <a:spLocks noGrp="1"/>
          </p:cNvSpPr>
          <p:nvPr>
            <p:ph type="ftr" sz="quarter" idx="11"/>
          </p:nvPr>
        </p:nvSpPr>
        <p:spPr>
          <a:xfrm>
            <a:off x="3124200" y="6356350"/>
            <a:ext cx="2895600" cy="365125"/>
          </a:xfrm>
        </p:spPr>
        <p:txBody>
          <a:bodyPr/>
          <a:lstStyle/>
          <a:p>
            <a:endParaRPr lang="zh-CN" altLang="en-US"/>
          </a:p>
        </p:txBody>
      </p:sp>
      <p:sp>
        <p:nvSpPr>
          <p:cNvPr id="8" name="灯片编号占位符 7"/>
          <p:cNvSpPr>
            <a:spLocks noGrp="1"/>
          </p:cNvSpPr>
          <p:nvPr>
            <p:ph type="sldNum" sz="quarter" idx="12"/>
          </p:nvPr>
        </p:nvSpPr>
        <p:spPr>
          <a:xfrm>
            <a:off x="6553200" y="6356350"/>
            <a:ext cx="2133600" cy="365125"/>
          </a:xfrm>
        </p:spPr>
        <p:txBody>
          <a:body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80308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2007209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184571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76400"/>
            <a:ext cx="3848100" cy="44545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0100" y="1676400"/>
            <a:ext cx="3848100" cy="44545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128156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1488878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277872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3246106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185940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8BFF5333-948E-4C3C-9E48-FCC1693439E2}" type="slidenum">
              <a:rPr lang="zh-CN" altLang="en-US" smtClean="0"/>
              <a:t>‹#›</a:t>
            </a:fld>
            <a:endParaRPr lang="zh-CN" altLang="en-US"/>
          </a:p>
        </p:txBody>
      </p:sp>
    </p:spTree>
    <p:extLst>
      <p:ext uri="{BB962C8B-B14F-4D97-AF65-F5344CB8AC3E}">
        <p14:creationId xmlns:p14="http://schemas.microsoft.com/office/powerpoint/2010/main" val="2171692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09600" y="609600"/>
            <a:ext cx="77073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endParaRPr lang="en-US" altLang="en-US" smtClean="0"/>
          </a:p>
        </p:txBody>
      </p:sp>
      <p:sp>
        <p:nvSpPr>
          <p:cNvPr id="1027" name="Rectangle 3"/>
          <p:cNvSpPr>
            <a:spLocks noGrp="1" noChangeArrowheads="1"/>
          </p:cNvSpPr>
          <p:nvPr>
            <p:ph type="body" idx="4294967295"/>
          </p:nvPr>
        </p:nvSpPr>
        <p:spPr bwMode="auto">
          <a:xfrm>
            <a:off x="609600" y="1301750"/>
            <a:ext cx="78486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en-US" smtClean="0"/>
          </a:p>
        </p:txBody>
      </p:sp>
      <p:sp>
        <p:nvSpPr>
          <p:cNvPr id="1028" name="Freeform 7"/>
          <p:cNvSpPr>
            <a:spLocks noChangeArrowheads="1"/>
          </p:cNvSpPr>
          <p:nvPr/>
        </p:nvSpPr>
        <p:spPr bwMode="auto">
          <a:xfrm>
            <a:off x="533400" y="533400"/>
            <a:ext cx="80010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a:solidFill>
              <a:schemeClr val="accent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Palatino Linotype" panose="02040502050505030304" pitchFamily="18" charset="0"/>
                <a:ea typeface="宋体" panose="02010600030101010101" pitchFamily="2" charset="-122"/>
              </a:defRPr>
            </a:lvl1pPr>
            <a:lvl2pPr>
              <a:defRPr>
                <a:solidFill>
                  <a:schemeClr val="tx1"/>
                </a:solidFill>
                <a:latin typeface="Palatino Linotype" panose="02040502050505030304" pitchFamily="18" charset="0"/>
                <a:ea typeface="宋体" panose="02010600030101010101" pitchFamily="2" charset="-122"/>
              </a:defRPr>
            </a:lvl2pPr>
            <a:lvl3pPr>
              <a:defRPr>
                <a:solidFill>
                  <a:schemeClr val="tx1"/>
                </a:solidFill>
                <a:latin typeface="Palatino Linotype" panose="02040502050505030304" pitchFamily="18" charset="0"/>
                <a:ea typeface="宋体" panose="02010600030101010101" pitchFamily="2" charset="-122"/>
              </a:defRPr>
            </a:lvl3pPr>
            <a:lvl4pPr>
              <a:defRPr>
                <a:solidFill>
                  <a:schemeClr val="tx1"/>
                </a:solidFill>
                <a:latin typeface="Palatino Linotype" panose="02040502050505030304" pitchFamily="18" charset="0"/>
                <a:ea typeface="宋体" panose="02010600030101010101" pitchFamily="2" charset="-122"/>
              </a:defRPr>
            </a:lvl4pPr>
            <a:lvl5pPr>
              <a:defRPr>
                <a:solidFill>
                  <a:schemeClr val="tx1"/>
                </a:solidFill>
                <a:latin typeface="Palatino Linotype" panose="0204050205050503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9pPr>
          </a:lstStyle>
          <a:p>
            <a:pPr eaLnBrk="1" hangingPunct="1">
              <a:buFont typeface="Arial" panose="020B0604020202020204" pitchFamily="34" charset="0"/>
              <a:buNone/>
              <a:defRPr/>
            </a:pPr>
            <a:endParaRPr lang="zh-CN" altLang="en-US" smtClean="0">
              <a:sym typeface="+mn-ea"/>
            </a:endParaRPr>
          </a:p>
        </p:txBody>
      </p:sp>
      <p:sp>
        <p:nvSpPr>
          <p:cNvPr id="1029" name="Line 8"/>
          <p:cNvSpPr>
            <a:spLocks noChangeShapeType="1"/>
          </p:cNvSpPr>
          <p:nvPr/>
        </p:nvSpPr>
        <p:spPr bwMode="auto">
          <a:xfrm>
            <a:off x="533400" y="6172200"/>
            <a:ext cx="8001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2800" b="1" kern="1200">
          <a:solidFill>
            <a:srgbClr val="006699"/>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4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kern="1200">
          <a:solidFill>
            <a:schemeClr val="tx1"/>
          </a:solidFill>
          <a:latin typeface="Arial" panose="020B0604020202020204" pitchFamily="34" charset="0"/>
          <a:ea typeface="+mn-ea"/>
          <a:cs typeface="+mn-cs"/>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kern="1200">
          <a:solidFill>
            <a:schemeClr val="tx1"/>
          </a:solidFill>
          <a:latin typeface="Arial" panose="020B0604020202020204" pitchFamily="34" charset="0"/>
          <a:ea typeface="+mn-ea"/>
          <a:cs typeface="+mn-cs"/>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png"/><Relationship Id="rId4" Type="http://schemas.openxmlformats.org/officeDocument/2006/relationships/image" Target="../media/image13.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6.png"/><Relationship Id="rId4" Type="http://schemas.openxmlformats.org/officeDocument/2006/relationships/image" Target="../media/image15.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8.png"/><Relationship Id="rId4" Type="http://schemas.openxmlformats.org/officeDocument/2006/relationships/image" Target="../media/image17.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7.wmf"/></Relationships>
</file>

<file path=ppt/slides/_rels/slide43.xml.rels><?xml version="1.0" encoding="UTF-8" standalone="yes"?>
<Relationships xmlns="http://schemas.openxmlformats.org/package/2006/relationships"><Relationship Id="rId3" Type="http://schemas.openxmlformats.org/officeDocument/2006/relationships/hyperlink" Target="https://baike.baidu.com/item/%E7%9F%B3%E5%8C%96/3615038" TargetMode="External"/><Relationship Id="rId7" Type="http://schemas.openxmlformats.org/officeDocument/2006/relationships/hyperlink" Target="https://baike.baidu.com/item/%E8%88%B9%E8%88%B6" TargetMode="External"/><Relationship Id="rId2" Type="http://schemas.openxmlformats.org/officeDocument/2006/relationships/hyperlink" Target="https://baike.baidu.com/item/%E5%86%B6%E9%87%91" TargetMode="External"/><Relationship Id="rId1" Type="http://schemas.openxmlformats.org/officeDocument/2006/relationships/slideLayout" Target="../slideLayouts/slideLayout2.xml"/><Relationship Id="rId6" Type="http://schemas.openxmlformats.org/officeDocument/2006/relationships/hyperlink" Target="https://baike.baidu.com/item/%E7%BA%BA%E7%BB%87" TargetMode="External"/><Relationship Id="rId5" Type="http://schemas.openxmlformats.org/officeDocument/2006/relationships/hyperlink" Target="https://baike.baidu.com/item/%E5%9F%8E%E5%B8%82%E8%BD%A8%E9%81%93%E4%BA%A4%E9%80%9A" TargetMode="External"/><Relationship Id="rId4" Type="http://schemas.openxmlformats.org/officeDocument/2006/relationships/hyperlink" Target="https://baike.baidu.com/item/%E7%94%B5%E5%8A%9B/1250605" TargetMode="Externa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D:\&#36716;&#31227;\Users\Administrator\Downloads\&#25945;&#23398;\&#36816;&#21160;&#25511;&#21046;&#31995;&#32479;\&#20986;&#29256;&#31038;\PPT\&#30452;&#27969;20171121\&#30452;&#27969;&#30005;&#21160;&#26426;&#24037;&#20316;&#21407;&#29702;.mp4" TargetMode="External"/><Relationship Id="rId1" Type="http://schemas.microsoft.com/office/2007/relationships/media" Target="file:///D:\&#36716;&#31227;\Users\Administrator\Downloads\&#25945;&#23398;\&#36816;&#21160;&#25511;&#21046;&#31995;&#32479;\&#20986;&#29256;&#31038;\PPT\&#30452;&#27969;20171121\&#30452;&#27969;&#30005;&#21160;&#26426;&#24037;&#20316;&#21407;&#29702;.mp4" TargetMode="Externa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5435600" y="2852738"/>
            <a:ext cx="22336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l" eaLnBrk="1" hangingPunct="1">
              <a:spcBef>
                <a:spcPct val="20000"/>
              </a:spcBef>
              <a:buClr>
                <a:schemeClr val="folHlink"/>
              </a:buClr>
              <a:buSzPct val="75000"/>
              <a:buFont typeface="Wingdings" panose="05000000000000000000" pitchFamily="2" charset="2"/>
              <a:buNone/>
            </a:pPr>
            <a:endParaRPr lang="fr-FR" altLang="zh-CN" sz="5400" b="1">
              <a:solidFill>
                <a:schemeClr val="tx1"/>
              </a:solidFill>
              <a:latin typeface="微软雅黑" panose="020B0503020204020204" pitchFamily="34" charset="-122"/>
              <a:ea typeface="微软雅黑" panose="020B0503020204020204" pitchFamily="34" charset="-122"/>
            </a:endParaRPr>
          </a:p>
        </p:txBody>
      </p:sp>
      <p:sp>
        <p:nvSpPr>
          <p:cNvPr id="15363" name="Rectangle 3"/>
          <p:cNvSpPr>
            <a:spLocks noChangeArrowheads="1"/>
          </p:cNvSpPr>
          <p:nvPr/>
        </p:nvSpPr>
        <p:spPr bwMode="auto">
          <a:xfrm>
            <a:off x="1403350" y="2781300"/>
            <a:ext cx="66246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20000"/>
              </a:spcBef>
              <a:buClr>
                <a:schemeClr val="folHlink"/>
              </a:buClr>
              <a:buSzPct val="75000"/>
              <a:buFont typeface="Wingdings" panose="05000000000000000000" pitchFamily="2" charset="2"/>
              <a:buNone/>
            </a:pPr>
            <a:endParaRPr lang="zh-CN" altLang="fr-FR" sz="4400" b="1">
              <a:solidFill>
                <a:schemeClr val="tx1"/>
              </a:solidFill>
              <a:latin typeface="微软雅黑" panose="020B0503020204020204" pitchFamily="34" charset="-122"/>
              <a:ea typeface="微软雅黑" panose="020B0503020204020204" pitchFamily="34" charset="-122"/>
            </a:endParaRPr>
          </a:p>
        </p:txBody>
      </p:sp>
      <p:sp>
        <p:nvSpPr>
          <p:cNvPr id="15364" name="Rectangle 4"/>
          <p:cNvSpPr>
            <a:spLocks noChangeArrowheads="1"/>
          </p:cNvSpPr>
          <p:nvPr/>
        </p:nvSpPr>
        <p:spPr bwMode="auto">
          <a:xfrm>
            <a:off x="539750" y="1052513"/>
            <a:ext cx="67675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fr-FR" sz="5400" b="1">
                <a:solidFill>
                  <a:schemeClr val="tx2"/>
                </a:solidFill>
                <a:latin typeface="微软雅黑" panose="020B0503020204020204" pitchFamily="34" charset="-122"/>
                <a:ea typeface="微软雅黑" panose="020B0503020204020204" pitchFamily="34" charset="-122"/>
              </a:rPr>
              <a:t>运动控制系统</a:t>
            </a:r>
            <a:endParaRPr lang="zh-CN" altLang="en-US" sz="5400" b="1">
              <a:solidFill>
                <a:schemeClr val="tx2"/>
              </a:solidFill>
              <a:latin typeface="微软雅黑" panose="020B0503020204020204" pitchFamily="34" charset="-122"/>
              <a:ea typeface="微软雅黑" panose="020B0503020204020204" pitchFamily="34" charset="-122"/>
            </a:endParaRPr>
          </a:p>
        </p:txBody>
      </p:sp>
      <p:pic>
        <p:nvPicPr>
          <p:cNvPr id="1536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3860800"/>
            <a:ext cx="254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076700"/>
            <a:ext cx="254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428378"/>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711200"/>
            <a:ext cx="7620000" cy="584200"/>
          </a:xfrm>
        </p:spPr>
        <p:txBody>
          <a:bodyPr/>
          <a:lstStyle/>
          <a:p>
            <a:pPr algn="just">
              <a:lnSpc>
                <a:spcPct val="125000"/>
              </a:lnSpc>
            </a:pPr>
            <a:r>
              <a:rPr lang="en-US" altLang="zh-CN" sz="2800" smtClean="0">
                <a:latin typeface="微软雅黑" panose="020B0503020204020204" pitchFamily="34" charset="-122"/>
                <a:ea typeface="微软雅黑" panose="020B0503020204020204" pitchFamily="34" charset="-122"/>
              </a:rPr>
              <a:t>4 </a:t>
            </a:r>
            <a:r>
              <a:rPr lang="zh-CN" altLang="en-US" sz="2800" smtClean="0">
                <a:latin typeface="微软雅黑" panose="020B0503020204020204" pitchFamily="34" charset="-122"/>
                <a:ea typeface="微软雅黑" panose="020B0503020204020204" pitchFamily="34" charset="-122"/>
              </a:rPr>
              <a:t>现代的运动控制系统</a:t>
            </a:r>
          </a:p>
        </p:txBody>
      </p:sp>
      <p:sp>
        <p:nvSpPr>
          <p:cNvPr id="37891" name="Rectangle 3"/>
          <p:cNvSpPr>
            <a:spLocks noGrp="1" noChangeArrowheads="1"/>
          </p:cNvSpPr>
          <p:nvPr>
            <p:ph idx="1"/>
          </p:nvPr>
        </p:nvSpPr>
        <p:spPr>
          <a:xfrm>
            <a:off x="611560" y="1628800"/>
            <a:ext cx="6705600" cy="3095625"/>
          </a:xfrm>
        </p:spPr>
        <p:txBody>
          <a:bodyPr/>
          <a:lstStyle/>
          <a:p>
            <a:pPr>
              <a:lnSpc>
                <a:spcPct val="125000"/>
              </a:lnSpc>
              <a:spcBef>
                <a:spcPts val="1000"/>
              </a:spcBef>
              <a:defRPr/>
            </a:pPr>
            <a:r>
              <a:rPr kumimoji="1" lang="zh-CN" altLang="en-US" dirty="0">
                <a:solidFill>
                  <a:schemeClr val="tx1"/>
                </a:solidFill>
                <a:latin typeface="微软雅黑" panose="020B0503020204020204" pitchFamily="34" charset="-122"/>
                <a:ea typeface="微软雅黑" panose="020B0503020204020204" pitchFamily="34" charset="-122"/>
              </a:rPr>
              <a:t>驱动的交流化和超高速、超大型化、超小型化 </a:t>
            </a:r>
          </a:p>
          <a:p>
            <a:pPr>
              <a:lnSpc>
                <a:spcPct val="125000"/>
              </a:lnSpc>
              <a:spcBef>
                <a:spcPts val="1000"/>
              </a:spcBef>
              <a:defRPr/>
            </a:pPr>
            <a:r>
              <a:rPr kumimoji="1" lang="zh-CN" altLang="en-US" dirty="0">
                <a:solidFill>
                  <a:schemeClr val="tx1"/>
                </a:solidFill>
                <a:latin typeface="微软雅黑" panose="020B0503020204020204" pitchFamily="34" charset="-122"/>
                <a:ea typeface="微软雅黑" panose="020B0503020204020204" pitchFamily="34" charset="-122"/>
              </a:rPr>
              <a:t>系统实现集成化 </a:t>
            </a:r>
            <a:endParaRPr kumimoji="1" lang="en-US" altLang="zh-CN" dirty="0">
              <a:solidFill>
                <a:schemeClr val="tx1"/>
              </a:solidFill>
              <a:latin typeface="微软雅黑" panose="020B0503020204020204" pitchFamily="34" charset="-122"/>
              <a:ea typeface="微软雅黑" panose="020B0503020204020204" pitchFamily="34" charset="-122"/>
            </a:endParaRPr>
          </a:p>
          <a:p>
            <a:pPr>
              <a:lnSpc>
                <a:spcPct val="125000"/>
              </a:lnSpc>
              <a:spcBef>
                <a:spcPts val="1000"/>
              </a:spcBef>
              <a:defRPr/>
            </a:pPr>
            <a:r>
              <a:rPr kumimoji="1" lang="zh-CN" altLang="en-US" dirty="0">
                <a:solidFill>
                  <a:schemeClr val="tx1"/>
                </a:solidFill>
                <a:latin typeface="微软雅黑" panose="020B0503020204020204" pitchFamily="34" charset="-122"/>
                <a:ea typeface="微软雅黑" panose="020B0503020204020204" pitchFamily="34" charset="-122"/>
              </a:rPr>
              <a:t>控制数字化、智能化和网络化</a:t>
            </a:r>
          </a:p>
        </p:txBody>
      </p:sp>
    </p:spTree>
    <p:extLst>
      <p:ext uri="{BB962C8B-B14F-4D97-AF65-F5344CB8AC3E}">
        <p14:creationId xmlns:p14="http://schemas.microsoft.com/office/powerpoint/2010/main" val="87725631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linds(horizontal)">
                                      <p:cBhvr>
                                        <p:cTn id="7" dur="500"/>
                                        <p:tgtEl>
                                          <p:spTgt spid="37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blinds(horizontal)">
                                      <p:cBhvr>
                                        <p:cTn id="12" dur="500"/>
                                        <p:tgtEl>
                                          <p:spTgt spid="37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891">
                                            <p:txEl>
                                              <p:pRg st="2" end="2"/>
                                            </p:txEl>
                                          </p:spTgt>
                                        </p:tgtEl>
                                        <p:attrNameLst>
                                          <p:attrName>style.visibility</p:attrName>
                                        </p:attrNameLst>
                                      </p:cBhvr>
                                      <p:to>
                                        <p:strVal val="visible"/>
                                      </p:to>
                                    </p:set>
                                    <p:animEffect transition="in" filter="blinds(horizontal)">
                                      <p:cBhvr>
                                        <p:cTn id="17" dur="500"/>
                                        <p:tgtEl>
                                          <p:spTgt spid="37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4294967295"/>
          </p:nvPr>
        </p:nvSpPr>
        <p:spPr>
          <a:xfrm>
            <a:off x="611188" y="620688"/>
            <a:ext cx="8532812" cy="1152525"/>
          </a:xfrm>
        </p:spPr>
        <p:txBody>
          <a:bodyPr/>
          <a:lstStyle/>
          <a:p>
            <a:pPr algn="just">
              <a:lnSpc>
                <a:spcPct val="80000"/>
              </a:lnSpc>
              <a:buFontTx/>
              <a:buNone/>
            </a:pPr>
            <a:r>
              <a:rPr lang="zh-CN" altLang="en-US" sz="2400" dirty="0" smtClean="0">
                <a:solidFill>
                  <a:schemeClr val="tx2"/>
                </a:solidFill>
                <a:latin typeface="黑体" panose="02010609060101010101" pitchFamily="49" charset="-122"/>
                <a:ea typeface="黑体" panose="02010609060101010101" pitchFamily="49" charset="-122"/>
              </a:rPr>
              <a:t>（</a:t>
            </a:r>
            <a:r>
              <a:rPr lang="en-US" altLang="zh-CN" sz="3600" dirty="0" smtClean="0">
                <a:solidFill>
                  <a:schemeClr val="tx2"/>
                </a:solidFill>
                <a:latin typeface="黑体" panose="02010609060101010101" pitchFamily="49" charset="-122"/>
                <a:ea typeface="黑体" panose="02010609060101010101" pitchFamily="49" charset="-122"/>
              </a:rPr>
              <a:t>2)</a:t>
            </a:r>
            <a:r>
              <a:rPr lang="zh-CN" altLang="en-US" sz="3600" dirty="0" smtClean="0">
                <a:solidFill>
                  <a:schemeClr val="tx2"/>
                </a:solidFill>
                <a:latin typeface="黑体" panose="02010609060101010101" pitchFamily="49" charset="-122"/>
                <a:ea typeface="黑体" panose="02010609060101010101" pitchFamily="49" charset="-122"/>
              </a:rPr>
              <a:t>课程的核心内容：</a:t>
            </a:r>
          </a:p>
          <a:p>
            <a:pPr>
              <a:lnSpc>
                <a:spcPct val="80000"/>
              </a:lnSpc>
              <a:spcBef>
                <a:spcPts val="1000"/>
              </a:spcBef>
              <a:defRPr/>
            </a:pPr>
            <a:endParaRPr kumimoji="1" lang="en-US" altLang="zh-CN" dirty="0" smtClean="0">
              <a:solidFill>
                <a:schemeClr val="tx1"/>
              </a:solidFill>
              <a:latin typeface="黑体" panose="02010609060101010101" pitchFamily="49" charset="-122"/>
              <a:ea typeface="黑体" panose="02010609060101010101" pitchFamily="49" charset="-122"/>
            </a:endParaRPr>
          </a:p>
          <a:p>
            <a:pPr>
              <a:lnSpc>
                <a:spcPct val="80000"/>
              </a:lnSpc>
              <a:spcBef>
                <a:spcPts val="1000"/>
              </a:spcBef>
              <a:defRPr/>
            </a:pPr>
            <a:r>
              <a:rPr kumimoji="1" lang="zh-CN" altLang="en-US" dirty="0" smtClean="0">
                <a:solidFill>
                  <a:schemeClr val="tx1"/>
                </a:solidFill>
                <a:latin typeface="黑体" panose="02010609060101010101" pitchFamily="49" charset="-122"/>
                <a:ea typeface="黑体" panose="02010609060101010101" pitchFamily="49" charset="-122"/>
              </a:rPr>
              <a:t>一</a:t>
            </a:r>
            <a:r>
              <a:rPr kumimoji="1" lang="zh-CN" altLang="en-US" dirty="0">
                <a:solidFill>
                  <a:schemeClr val="tx1"/>
                </a:solidFill>
                <a:latin typeface="黑体" panose="02010609060101010101" pitchFamily="49" charset="-122"/>
                <a:ea typeface="黑体" panose="02010609060101010101" pitchFamily="49" charset="-122"/>
              </a:rPr>
              <a:t>个主题：运动控制系统（直流</a:t>
            </a:r>
            <a:r>
              <a:rPr kumimoji="1" lang="en-US" altLang="zh-CN" dirty="0">
                <a:solidFill>
                  <a:schemeClr val="tx1"/>
                </a:solidFill>
                <a:latin typeface="黑体" panose="02010609060101010101" pitchFamily="49" charset="-122"/>
                <a:ea typeface="黑体" panose="02010609060101010101" pitchFamily="49" charset="-122"/>
              </a:rPr>
              <a:t>=》</a:t>
            </a:r>
            <a:r>
              <a:rPr kumimoji="1" lang="zh-CN" altLang="en-US" dirty="0">
                <a:solidFill>
                  <a:schemeClr val="tx1"/>
                </a:solidFill>
                <a:latin typeface="黑体" panose="02010609060101010101" pitchFamily="49" charset="-122"/>
                <a:ea typeface="黑体" panose="02010609060101010101" pitchFamily="49" charset="-122"/>
              </a:rPr>
              <a:t>交流）；</a:t>
            </a:r>
            <a:endParaRPr kumimoji="1" lang="en-US" altLang="zh-CN" dirty="0">
              <a:solidFill>
                <a:schemeClr val="tx1"/>
              </a:solidFill>
              <a:latin typeface="黑体" panose="02010609060101010101" pitchFamily="49" charset="-122"/>
              <a:ea typeface="黑体" panose="02010609060101010101" pitchFamily="49" charset="-122"/>
            </a:endParaRPr>
          </a:p>
          <a:p>
            <a:pPr>
              <a:lnSpc>
                <a:spcPct val="80000"/>
              </a:lnSpc>
              <a:spcBef>
                <a:spcPts val="1000"/>
              </a:spcBef>
              <a:defRPr/>
            </a:pPr>
            <a:r>
              <a:rPr kumimoji="1" lang="zh-CN" altLang="en-US" dirty="0">
                <a:solidFill>
                  <a:schemeClr val="tx1"/>
                </a:solidFill>
                <a:latin typeface="黑体" panose="02010609060101010101" pitchFamily="49" charset="-122"/>
                <a:ea typeface="黑体" panose="02010609060101010101" pitchFamily="49" charset="-122"/>
              </a:rPr>
              <a:t>主线：不断改进系统以提高系统性能，从提高静态性能到追求动态性能</a:t>
            </a:r>
            <a:endParaRPr kumimoji="1" lang="en-US" altLang="zh-CN" dirty="0">
              <a:solidFill>
                <a:schemeClr val="tx1"/>
              </a:solidFill>
              <a:latin typeface="黑体" panose="02010609060101010101" pitchFamily="49" charset="-122"/>
              <a:ea typeface="黑体" panose="02010609060101010101" pitchFamily="49" charset="-122"/>
            </a:endParaRPr>
          </a:p>
          <a:p>
            <a:pPr>
              <a:lnSpc>
                <a:spcPct val="80000"/>
              </a:lnSpc>
            </a:pPr>
            <a:endParaRPr lang="zh-CN" altLang="en-US" sz="2400" dirty="0" smtClean="0">
              <a:solidFill>
                <a:schemeClr val="tx2"/>
              </a:solidFill>
              <a:latin typeface="楷体_GB2312" pitchFamily="49" charset="-122"/>
              <a:ea typeface="楷体_GB2312" pitchFamily="49" charset="-122"/>
            </a:endParaRPr>
          </a:p>
        </p:txBody>
      </p:sp>
      <p:sp>
        <p:nvSpPr>
          <p:cNvPr id="77832" name="Text Box 8"/>
          <p:cNvSpPr txBox="1">
            <a:spLocks noChangeArrowheads="1"/>
          </p:cNvSpPr>
          <p:nvPr/>
        </p:nvSpPr>
        <p:spPr bwMode="auto">
          <a:xfrm>
            <a:off x="574675" y="3500438"/>
            <a:ext cx="8569325" cy="2328843"/>
          </a:xfrm>
          <a:prstGeom prst="rect">
            <a:avLst/>
          </a:prstGeom>
          <a:noFill/>
          <a:ln w="12700" cap="sq">
            <a:noFill/>
            <a:miter lim="800000"/>
            <a:headEnd type="none" w="sm" len="sm"/>
            <a:tailEnd type="none" w="sm" len="sm"/>
          </a:ln>
          <a:effectLst/>
        </p:spPr>
        <p:txBody>
          <a:bodyPr>
            <a:spAutoFit/>
          </a:bodyPr>
          <a:lstStyle/>
          <a:p>
            <a:pPr algn="l">
              <a:lnSpc>
                <a:spcPct val="80000"/>
              </a:lnSpc>
              <a:spcBef>
                <a:spcPts val="1000"/>
              </a:spcBef>
              <a:spcAft>
                <a:spcPts val="1000"/>
              </a:spcAft>
              <a:buClr>
                <a:schemeClr val="accent1"/>
              </a:buClr>
              <a:buSzPct val="65000"/>
              <a:defRPr/>
            </a:pPr>
            <a:r>
              <a:rPr lang="zh-CN" altLang="en-US" sz="2800" b="1" dirty="0">
                <a:solidFill>
                  <a:schemeClr val="tx1"/>
                </a:solidFill>
                <a:latin typeface="黑体" panose="02010609060101010101" pitchFamily="49" charset="-122"/>
                <a:ea typeface="黑体" panose="02010609060101010101" pitchFamily="49" charset="-122"/>
              </a:rPr>
              <a:t>研究控制系统时要关注：</a:t>
            </a:r>
          </a:p>
          <a:p>
            <a:pPr marL="342900" indent="-342900" algn="l">
              <a:lnSpc>
                <a:spcPct val="80000"/>
              </a:lnSpc>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黑体" panose="02010609060101010101" pitchFamily="49" charset="-122"/>
                <a:ea typeface="黑体" panose="02010609060101010101" pitchFamily="49" charset="-122"/>
              </a:rPr>
              <a:t>稳定性，动静态特性；</a:t>
            </a:r>
          </a:p>
          <a:p>
            <a:pPr marL="342900" indent="-342900" algn="l">
              <a:lnSpc>
                <a:spcPct val="80000"/>
              </a:lnSpc>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黑体" panose="02010609060101010101" pitchFamily="49" charset="-122"/>
                <a:ea typeface="黑体" panose="02010609060101010101" pitchFamily="49" charset="-122"/>
              </a:rPr>
              <a:t>系统的分析方法、控制方法和设计方法；</a:t>
            </a:r>
          </a:p>
          <a:p>
            <a:pPr marL="342900" indent="-342900" algn="l">
              <a:lnSpc>
                <a:spcPct val="80000"/>
              </a:lnSpc>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黑体" panose="02010609060101010101" pitchFamily="49" charset="-122"/>
                <a:ea typeface="黑体" panose="02010609060101010101" pitchFamily="49" charset="-122"/>
              </a:rPr>
              <a:t>与系统的实现相关的电力电子技术、控制理论、计算机技术、信号处理等相关理论与技术。</a:t>
            </a:r>
          </a:p>
        </p:txBody>
      </p:sp>
    </p:spTree>
    <p:extLst>
      <p:ext uri="{BB962C8B-B14F-4D97-AF65-F5344CB8AC3E}">
        <p14:creationId xmlns:p14="http://schemas.microsoft.com/office/powerpoint/2010/main" val="84560103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32"/>
                                        </p:tgtEl>
                                        <p:attrNameLst>
                                          <p:attrName>style.visibility</p:attrName>
                                        </p:attrNameLst>
                                      </p:cBhvr>
                                      <p:to>
                                        <p:strVal val="visible"/>
                                      </p:to>
                                    </p:set>
                                    <p:animEffect transition="in" filter="blinds(horizontal)">
                                      <p:cBhvr>
                                        <p:cTn id="7" dur="500"/>
                                        <p:tgtEl>
                                          <p:spTgt spid="77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4294967295"/>
          </p:nvPr>
        </p:nvSpPr>
        <p:spPr>
          <a:xfrm>
            <a:off x="395536" y="1196752"/>
            <a:ext cx="7924800" cy="3600450"/>
          </a:xfrm>
        </p:spPr>
        <p:txBody>
          <a:bodyPr/>
          <a:lstStyle/>
          <a:p>
            <a:pPr>
              <a:lnSpc>
                <a:spcPct val="125000"/>
              </a:lnSpc>
              <a:spcBef>
                <a:spcPts val="1000"/>
              </a:spcBef>
              <a:defRPr/>
            </a:pPr>
            <a:r>
              <a:rPr kumimoji="1" lang="zh-CN" altLang="en-US" dirty="0">
                <a:solidFill>
                  <a:schemeClr val="tx1"/>
                </a:solidFill>
                <a:latin typeface="微软雅黑" panose="020B0503020204020204" pitchFamily="34" charset="-122"/>
                <a:ea typeface="微软雅黑" panose="020B0503020204020204" pitchFamily="34" charset="-122"/>
              </a:rPr>
              <a:t>特点</a:t>
            </a:r>
            <a:r>
              <a:rPr kumimoji="1" lang="en-US" altLang="zh-CN" dirty="0">
                <a:solidFill>
                  <a:schemeClr val="tx1"/>
                </a:solidFill>
                <a:latin typeface="微软雅黑" panose="020B0503020204020204" pitchFamily="34" charset="-122"/>
                <a:ea typeface="微软雅黑" panose="020B0503020204020204" pitchFamily="34" charset="-122"/>
              </a:rPr>
              <a:t>:</a:t>
            </a:r>
            <a:r>
              <a:rPr kumimoji="1" lang="zh-CN" altLang="en-US" dirty="0">
                <a:solidFill>
                  <a:schemeClr val="tx1"/>
                </a:solidFill>
                <a:latin typeface="微软雅黑" panose="020B0503020204020204" pitchFamily="34" charset="-122"/>
                <a:ea typeface="微软雅黑" panose="020B0503020204020204" pitchFamily="34" charset="-122"/>
              </a:rPr>
              <a:t>综合性</a:t>
            </a:r>
            <a:r>
              <a:rPr kumimoji="1" lang="en-US" altLang="zh-CN" dirty="0">
                <a:solidFill>
                  <a:schemeClr val="tx1"/>
                </a:solidFill>
                <a:latin typeface="微软雅黑" panose="020B0503020204020204" pitchFamily="34" charset="-122"/>
                <a:ea typeface="微软雅黑" panose="020B0503020204020204" pitchFamily="34" charset="-122"/>
              </a:rPr>
              <a:t>,</a:t>
            </a:r>
            <a:r>
              <a:rPr kumimoji="1" lang="zh-CN" altLang="en-US" dirty="0">
                <a:solidFill>
                  <a:schemeClr val="tx1"/>
                </a:solidFill>
                <a:latin typeface="微软雅黑" panose="020B0503020204020204" pitchFamily="34" charset="-122"/>
                <a:ea typeface="微软雅黑" panose="020B0503020204020204" pitchFamily="34" charset="-122"/>
              </a:rPr>
              <a:t>工程性</a:t>
            </a:r>
            <a:r>
              <a:rPr kumimoji="1" lang="en-US" altLang="zh-CN" dirty="0">
                <a:solidFill>
                  <a:schemeClr val="tx1"/>
                </a:solidFill>
                <a:latin typeface="微软雅黑" panose="020B0503020204020204" pitchFamily="34" charset="-122"/>
                <a:ea typeface="微软雅黑" panose="020B0503020204020204" pitchFamily="34" charset="-122"/>
              </a:rPr>
              <a:t>,</a:t>
            </a:r>
            <a:r>
              <a:rPr kumimoji="1" lang="zh-CN" altLang="en-US" dirty="0">
                <a:solidFill>
                  <a:schemeClr val="tx1"/>
                </a:solidFill>
                <a:latin typeface="微软雅黑" panose="020B0503020204020204" pitchFamily="34" charset="-122"/>
                <a:ea typeface="微软雅黑" panose="020B0503020204020204" pitchFamily="34" charset="-122"/>
              </a:rPr>
              <a:t>理论与实践相结合</a:t>
            </a:r>
            <a:r>
              <a:rPr kumimoji="1" lang="en-US" altLang="zh-CN" dirty="0">
                <a:solidFill>
                  <a:schemeClr val="tx1"/>
                </a:solidFill>
                <a:latin typeface="微软雅黑" panose="020B0503020204020204" pitchFamily="34" charset="-122"/>
                <a:ea typeface="微软雅黑" panose="020B0503020204020204" pitchFamily="34" charset="-122"/>
              </a:rPr>
              <a:t>.</a:t>
            </a:r>
          </a:p>
          <a:p>
            <a:pPr>
              <a:lnSpc>
                <a:spcPct val="125000"/>
              </a:lnSpc>
              <a:spcBef>
                <a:spcPts val="1000"/>
              </a:spcBef>
              <a:defRPr/>
            </a:pPr>
            <a:r>
              <a:rPr kumimoji="1" lang="zh-CN" altLang="en-US" dirty="0">
                <a:solidFill>
                  <a:srgbClr val="0000CC"/>
                </a:solidFill>
                <a:latin typeface="微软雅黑" panose="020B0503020204020204" pitchFamily="34" charset="-122"/>
                <a:ea typeface="微软雅黑" panose="020B0503020204020204" pitchFamily="34" charset="-122"/>
              </a:rPr>
              <a:t>前期课程</a:t>
            </a:r>
            <a:r>
              <a:rPr kumimoji="1" lang="en-US" altLang="zh-CN" dirty="0">
                <a:solidFill>
                  <a:schemeClr val="tx1"/>
                </a:solidFill>
                <a:latin typeface="微软雅黑" panose="020B0503020204020204" pitchFamily="34" charset="-122"/>
                <a:ea typeface="微软雅黑" panose="020B0503020204020204" pitchFamily="34" charset="-122"/>
              </a:rPr>
              <a:t>:</a:t>
            </a:r>
            <a:r>
              <a:rPr kumimoji="1" lang="zh-CN" altLang="en-US" dirty="0">
                <a:solidFill>
                  <a:schemeClr val="tx1"/>
                </a:solidFill>
                <a:latin typeface="微软雅黑" panose="020B0503020204020204" pitchFamily="34" charset="-122"/>
                <a:ea typeface="微软雅黑" panose="020B0503020204020204" pitchFamily="34" charset="-122"/>
              </a:rPr>
              <a:t>电力电子技术，电机拖动基础，控制理论</a:t>
            </a:r>
            <a:r>
              <a:rPr kumimoji="1" lang="en-US" altLang="zh-CN" dirty="0">
                <a:solidFill>
                  <a:schemeClr val="tx1"/>
                </a:solidFill>
                <a:latin typeface="微软雅黑" panose="020B0503020204020204" pitchFamily="34" charset="-122"/>
                <a:ea typeface="微软雅黑" panose="020B0503020204020204" pitchFamily="34" charset="-122"/>
              </a:rPr>
              <a:t>, </a:t>
            </a:r>
            <a:r>
              <a:rPr kumimoji="1" lang="zh-CN" altLang="en-US" dirty="0">
                <a:solidFill>
                  <a:schemeClr val="tx1"/>
                </a:solidFill>
                <a:latin typeface="微软雅黑" panose="020B0503020204020204" pitchFamily="34" charset="-122"/>
                <a:ea typeface="微软雅黑" panose="020B0503020204020204" pitchFamily="34" charset="-122"/>
              </a:rPr>
              <a:t>电路原理</a:t>
            </a:r>
            <a:r>
              <a:rPr kumimoji="1" lang="en-US" altLang="zh-CN" dirty="0">
                <a:solidFill>
                  <a:schemeClr val="tx1"/>
                </a:solidFill>
                <a:latin typeface="微软雅黑" panose="020B0503020204020204" pitchFamily="34" charset="-122"/>
                <a:ea typeface="微软雅黑" panose="020B0503020204020204" pitchFamily="34" charset="-122"/>
              </a:rPr>
              <a:t>, </a:t>
            </a:r>
            <a:r>
              <a:rPr kumimoji="1" lang="zh-CN" altLang="en-US" dirty="0">
                <a:solidFill>
                  <a:schemeClr val="tx1"/>
                </a:solidFill>
                <a:latin typeface="微软雅黑" panose="020B0503020204020204" pitchFamily="34" charset="-122"/>
                <a:ea typeface="微软雅黑" panose="020B0503020204020204" pitchFamily="34" charset="-122"/>
              </a:rPr>
              <a:t>电磁学，系统仿真</a:t>
            </a:r>
            <a:r>
              <a:rPr kumimoji="1" lang="en-US" altLang="zh-CN" dirty="0">
                <a:solidFill>
                  <a:schemeClr val="tx1"/>
                </a:solidFill>
                <a:latin typeface="微软雅黑" panose="020B0503020204020204" pitchFamily="34" charset="-122"/>
                <a:ea typeface="微软雅黑" panose="020B0503020204020204" pitchFamily="34" charset="-122"/>
              </a:rPr>
              <a:t>……</a:t>
            </a:r>
          </a:p>
          <a:p>
            <a:pPr algn="just">
              <a:lnSpc>
                <a:spcPct val="80000"/>
              </a:lnSpc>
            </a:pPr>
            <a:endParaRPr lang="en-US" altLang="zh-CN" dirty="0" smtClean="0">
              <a:solidFill>
                <a:schemeClr val="tx2"/>
              </a:solidFill>
              <a:latin typeface="微软雅黑" panose="020B0503020204020204" pitchFamily="34" charset="-122"/>
              <a:ea typeface="微软雅黑" panose="020B0503020204020204" pitchFamily="34" charset="-122"/>
            </a:endParaRPr>
          </a:p>
          <a:p>
            <a:pPr algn="just">
              <a:lnSpc>
                <a:spcPct val="80000"/>
              </a:lnSpc>
            </a:pPr>
            <a:endParaRPr lang="en-US" altLang="zh-CN" dirty="0" smtClean="0">
              <a:solidFill>
                <a:schemeClr val="tx2"/>
              </a:solidFill>
              <a:latin typeface="微软雅黑" panose="020B0503020204020204" pitchFamily="34" charset="-122"/>
              <a:ea typeface="微软雅黑" panose="020B0503020204020204" pitchFamily="34" charset="-122"/>
            </a:endParaRPr>
          </a:p>
          <a:p>
            <a:pPr algn="just">
              <a:lnSpc>
                <a:spcPct val="80000"/>
              </a:lnSpc>
              <a:buFontTx/>
              <a:buNone/>
            </a:pPr>
            <a:endParaRPr lang="en-US" altLang="zh-CN" dirty="0" smtClean="0">
              <a:solidFill>
                <a:schemeClr val="tx2"/>
              </a:solidFill>
              <a:latin typeface="微软雅黑" panose="020B0503020204020204" pitchFamily="34" charset="-122"/>
              <a:ea typeface="微软雅黑" panose="020B0503020204020204" pitchFamily="34" charset="-122"/>
            </a:endParaRPr>
          </a:p>
          <a:p>
            <a:pPr algn="just">
              <a:lnSpc>
                <a:spcPct val="80000"/>
              </a:lnSpc>
              <a:buFontTx/>
              <a:buNone/>
            </a:pPr>
            <a:r>
              <a:rPr lang="en-US" altLang="zh-CN" dirty="0" smtClean="0">
                <a:solidFill>
                  <a:schemeClr val="tx2"/>
                </a:solidFill>
                <a:latin typeface="微软雅黑" panose="020B0503020204020204" pitchFamily="34" charset="-122"/>
                <a:ea typeface="微软雅黑" panose="020B0503020204020204" pitchFamily="34" charset="-122"/>
              </a:rPr>
              <a:t> </a:t>
            </a:r>
            <a:r>
              <a:rPr lang="en-US" altLang="zh-CN" sz="2400" dirty="0" smtClean="0">
                <a:solidFill>
                  <a:schemeClr val="tx2"/>
                </a:solidFill>
                <a:latin typeface="微软雅黑" panose="020B0503020204020204" pitchFamily="34" charset="-122"/>
                <a:ea typeface="微软雅黑" panose="020B0503020204020204" pitchFamily="34" charset="-122"/>
              </a:rPr>
              <a:t> </a:t>
            </a:r>
          </a:p>
        </p:txBody>
      </p:sp>
      <p:sp>
        <p:nvSpPr>
          <p:cNvPr id="34819" name="Rectangle 4"/>
          <p:cNvSpPr>
            <a:spLocks noChangeArrowheads="1"/>
          </p:cNvSpPr>
          <p:nvPr/>
        </p:nvSpPr>
        <p:spPr bwMode="auto">
          <a:xfrm>
            <a:off x="611188" y="3500438"/>
            <a:ext cx="828040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algn="just" eaLnBrk="1" hangingPunct="1">
              <a:lnSpc>
                <a:spcPct val="80000"/>
              </a:lnSpc>
              <a:spcBef>
                <a:spcPct val="20000"/>
              </a:spcBef>
              <a:buFontTx/>
              <a:buChar char="•"/>
            </a:pPr>
            <a:endParaRPr lang="en-US" altLang="zh-CN" sz="2800">
              <a:solidFill>
                <a:schemeClr val="tx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47593101"/>
      </p:ext>
    </p:extLst>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66800" y="754063"/>
            <a:ext cx="6248400" cy="769937"/>
          </a:xfrm>
        </p:spPr>
        <p:txBody>
          <a:bodyPr/>
          <a:lstStyle/>
          <a:p>
            <a:r>
              <a:rPr lang="zh-CN" altLang="en-US" b="1" smtClean="0">
                <a:latin typeface="微软雅黑" panose="020B0503020204020204" pitchFamily="34" charset="-122"/>
                <a:ea typeface="微软雅黑" panose="020B0503020204020204" pitchFamily="34" charset="-122"/>
              </a:rPr>
              <a:t>第一章 绪论</a:t>
            </a:r>
          </a:p>
        </p:txBody>
      </p:sp>
      <p:sp>
        <p:nvSpPr>
          <p:cNvPr id="16387" name="Rectangle 3"/>
          <p:cNvSpPr>
            <a:spLocks noGrp="1" noChangeArrowheads="1"/>
          </p:cNvSpPr>
          <p:nvPr>
            <p:ph idx="1"/>
          </p:nvPr>
        </p:nvSpPr>
        <p:spPr>
          <a:xfrm>
            <a:off x="755650" y="1628775"/>
            <a:ext cx="7488238" cy="1547813"/>
          </a:xfrm>
        </p:spPr>
        <p:txBody>
          <a:bodyPr/>
          <a:lstStyle/>
          <a:p>
            <a:pPr>
              <a:buFont typeface="Wingdings" panose="05000000000000000000" pitchFamily="2" charset="2"/>
              <a:buNone/>
            </a:pPr>
            <a:r>
              <a:rPr lang="en-US" altLang="zh-CN" sz="3600" smtClean="0">
                <a:solidFill>
                  <a:schemeClr val="tx2"/>
                </a:solidFill>
                <a:latin typeface="微软雅黑" panose="020B0503020204020204" pitchFamily="34" charset="-122"/>
                <a:ea typeface="微软雅黑" panose="020B0503020204020204" pitchFamily="34" charset="-122"/>
              </a:rPr>
              <a:t>1.1 </a:t>
            </a:r>
            <a:r>
              <a:rPr lang="zh-CN" altLang="en-US" sz="3600" smtClean="0">
                <a:solidFill>
                  <a:schemeClr val="tx2"/>
                </a:solidFill>
                <a:latin typeface="微软雅黑" panose="020B0503020204020204" pitchFamily="34" charset="-122"/>
                <a:ea typeface="微软雅黑" panose="020B0503020204020204" pitchFamily="34" charset="-122"/>
              </a:rPr>
              <a:t>什么是 “运动控制系统”</a:t>
            </a:r>
          </a:p>
          <a:p>
            <a:pPr>
              <a:buFont typeface="Wingdings" panose="05000000000000000000" pitchFamily="2" charset="2"/>
              <a:buNone/>
            </a:pPr>
            <a:r>
              <a:rPr lang="en-US" altLang="zh-CN" sz="3600" smtClean="0">
                <a:solidFill>
                  <a:schemeClr val="tx2"/>
                </a:solidFill>
                <a:latin typeface="微软雅黑" panose="020B0503020204020204" pitchFamily="34" charset="-122"/>
                <a:ea typeface="微软雅黑" panose="020B0503020204020204" pitchFamily="34" charset="-122"/>
              </a:rPr>
              <a:t>1.2 </a:t>
            </a:r>
            <a:r>
              <a:rPr lang="zh-CN" altLang="en-US" sz="3600" smtClean="0">
                <a:solidFill>
                  <a:schemeClr val="tx2"/>
                </a:solidFill>
                <a:latin typeface="微软雅黑" panose="020B0503020204020204" pitchFamily="34" charset="-122"/>
                <a:ea typeface="微软雅黑" panose="020B0503020204020204" pitchFamily="34" charset="-122"/>
              </a:rPr>
              <a:t>运动控制系统应用及其发展</a:t>
            </a:r>
          </a:p>
          <a:p>
            <a:pPr>
              <a:buFont typeface="Wingdings" panose="05000000000000000000" pitchFamily="2" charset="2"/>
              <a:buNone/>
            </a:pPr>
            <a:r>
              <a:rPr lang="en-US" altLang="zh-CN" sz="3600" smtClean="0">
                <a:solidFill>
                  <a:schemeClr val="tx2"/>
                </a:solidFill>
                <a:latin typeface="微软雅黑" panose="020B0503020204020204" pitchFamily="34" charset="-122"/>
                <a:ea typeface="微软雅黑" panose="020B0503020204020204" pitchFamily="34" charset="-122"/>
              </a:rPr>
              <a:t>1.3 </a:t>
            </a:r>
            <a:r>
              <a:rPr lang="zh-CN" altLang="en-US" sz="3600" smtClean="0">
                <a:solidFill>
                  <a:schemeClr val="tx2"/>
                </a:solidFill>
                <a:latin typeface="微软雅黑" panose="020B0503020204020204" pitchFamily="34" charset="-122"/>
                <a:ea typeface="微软雅黑" panose="020B0503020204020204" pitchFamily="34" charset="-122"/>
              </a:rPr>
              <a:t>课程的特点、要求及教学安排</a:t>
            </a:r>
          </a:p>
        </p:txBody>
      </p:sp>
      <p:pic>
        <p:nvPicPr>
          <p:cNvPr id="16388" name="图片 4" descr="直流电机驱动器.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3500438"/>
            <a:ext cx="24923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5" descr="d788d43f8794a4c27e5d1c610ef41bd5ad6e397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42926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2568145"/>
      </p:ext>
    </p:extLst>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7" name="Text Box 5"/>
          <p:cNvSpPr txBox="1">
            <a:spLocks noChangeArrowheads="1"/>
          </p:cNvSpPr>
          <p:nvPr/>
        </p:nvSpPr>
        <p:spPr bwMode="auto">
          <a:xfrm>
            <a:off x="642938" y="2060575"/>
            <a:ext cx="7921625" cy="2462213"/>
          </a:xfrm>
          <a:prstGeom prst="rect">
            <a:avLst/>
          </a:prstGeom>
          <a:noFill/>
          <a:ln w="12700" cap="sq">
            <a:noFill/>
            <a:miter lim="800000"/>
            <a:headEnd type="none" w="sm" len="sm"/>
            <a:tailEnd type="none" w="sm" len="sm"/>
          </a:ln>
          <a:effectLst/>
        </p:spPr>
        <p:txBody>
          <a:bodyPr>
            <a:spAutoFit/>
          </a:bodyPr>
          <a:lstStyle/>
          <a:p>
            <a:pPr algn="l">
              <a:defRPr/>
            </a:pPr>
            <a:endParaRPr lang="en-US" altLang="zh-CN" sz="2800" b="1"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algn="l">
              <a:lnSpc>
                <a:spcPct val="125000"/>
              </a:lnSpc>
              <a:defRPr/>
            </a:pPr>
            <a:r>
              <a:rPr lang="zh-CN" altLang="en-US" sz="2400" b="1"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运动控制系统（</a:t>
            </a:r>
            <a:r>
              <a:rPr lang="en-US" altLang="zh-CN" sz="2400" b="1"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motion control system</a:t>
            </a:r>
            <a:r>
              <a:rPr lang="zh-CN" altLang="en-US" sz="2400" b="1"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zh-CN" altLang="en-US" sz="2400"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控制</a:t>
            </a:r>
            <a:r>
              <a:rPr lang="zh-CN" altLang="en-US" sz="2400" dirty="0">
                <a:solidFill>
                  <a:srgbClr val="FF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机械运动</a:t>
            </a:r>
            <a:r>
              <a:rPr lang="en-US" altLang="zh-CN" sz="2400"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zh-CN" altLang="en-US" sz="2400"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速度，加速度，位移等机械量</a:t>
            </a:r>
            <a:r>
              <a:rPr lang="en-US" altLang="zh-CN" sz="2400"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zh-CN" altLang="en-US" sz="2400"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的</a:t>
            </a:r>
            <a:r>
              <a:rPr lang="zh-CN" altLang="en-US" sz="2400" dirty="0">
                <a:solidFill>
                  <a:srgbClr val="FF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自动控制系统</a:t>
            </a:r>
            <a:r>
              <a:rPr lang="zh-CN" altLang="en-US" sz="2400"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zh-CN" altLang="en-US" sz="2400" dirty="0">
                <a:solidFill>
                  <a:schemeClr val="tx2"/>
                </a:solidFill>
                <a:latin typeface="微软雅黑" panose="020B0503020204020204" pitchFamily="34" charset="-122"/>
                <a:ea typeface="微软雅黑" panose="020B0503020204020204" pitchFamily="34" charset="-122"/>
              </a:rPr>
              <a:t>解决“电能</a:t>
            </a:r>
            <a:r>
              <a:rPr lang="zh-CN" altLang="en-US" sz="2400" dirty="0">
                <a:solidFill>
                  <a:schemeClr val="tx2"/>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00" dirty="0">
                <a:solidFill>
                  <a:schemeClr val="tx2"/>
                </a:solidFill>
                <a:latin typeface="微软雅黑" panose="020B0503020204020204" pitchFamily="34" charset="-122"/>
                <a:ea typeface="微软雅黑" panose="020B0503020204020204" pitchFamily="34" charset="-122"/>
              </a:rPr>
              <a:t>机械能”中的控制问题）</a:t>
            </a:r>
            <a:endParaRPr lang="en-US" altLang="zh-CN" sz="2400" dirty="0">
              <a:solidFill>
                <a:schemeClr val="tx2"/>
              </a:solidFill>
              <a:latin typeface="微软雅黑" panose="020B0503020204020204" pitchFamily="34" charset="-122"/>
              <a:ea typeface="微软雅黑" panose="020B0503020204020204" pitchFamily="34" charset="-122"/>
            </a:endParaRPr>
          </a:p>
          <a:p>
            <a:pPr>
              <a:defRPr/>
            </a:pPr>
            <a:endParaRPr lang="en-US" altLang="zh-CN"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a:defRPr/>
            </a:pPr>
            <a:endParaRPr lang="zh-CN" altLang="en-US"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05478" name="Text Box 6"/>
          <p:cNvSpPr txBox="1">
            <a:spLocks noChangeArrowheads="1"/>
          </p:cNvSpPr>
          <p:nvPr/>
        </p:nvSpPr>
        <p:spPr bwMode="auto">
          <a:xfrm>
            <a:off x="647700" y="4941888"/>
            <a:ext cx="7921625" cy="369332"/>
          </a:xfrm>
          <a:prstGeom prst="rect">
            <a:avLst/>
          </a:prstGeom>
          <a:noFill/>
          <a:ln w="12700" cap="sq">
            <a:noFill/>
            <a:miter lim="800000"/>
            <a:headEnd type="none" w="sm" len="sm"/>
            <a:tailEnd type="none" w="sm" len="sm"/>
          </a:ln>
          <a:effectLst/>
        </p:spPr>
        <p:txBody>
          <a:bodyPr>
            <a:spAutoFit/>
          </a:bodyPr>
          <a:lstStyle/>
          <a:p>
            <a:pPr>
              <a:defRPr/>
            </a:pPr>
            <a:endParaRPr lang="zh-CN" altLang="zh-CN">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7413" name="矩形 6"/>
          <p:cNvSpPr>
            <a:spLocks noChangeArrowheads="1"/>
          </p:cNvSpPr>
          <p:nvPr/>
        </p:nvSpPr>
        <p:spPr bwMode="auto">
          <a:xfrm>
            <a:off x="255588" y="1844675"/>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sz="3200" b="1" dirty="0" smtClean="0">
                <a:latin typeface="微软雅黑" panose="020B0503020204020204" pitchFamily="34" charset="-122"/>
                <a:ea typeface="微软雅黑" panose="020B0503020204020204" pitchFamily="34" charset="-122"/>
              </a:rPr>
              <a:t>运动控制系统</a:t>
            </a:r>
            <a:endParaRPr lang="zh-CN" altLang="en-US" sz="3200" dirty="0">
              <a:latin typeface="微软雅黑" panose="020B0503020204020204" pitchFamily="34" charset="-122"/>
              <a:ea typeface="微软雅黑" panose="020B0503020204020204" pitchFamily="34" charset="-122"/>
            </a:endParaRPr>
          </a:p>
        </p:txBody>
      </p:sp>
      <p:pic>
        <p:nvPicPr>
          <p:cNvPr id="17414" name="图片 5" descr="直流电机驱动器.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4534416"/>
            <a:ext cx="118427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图片 6" descr="d788d43f8794a4c27e5d1c610ef41bd5ad6e397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4904731"/>
            <a:ext cx="86836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2421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7"/>
                                        </p:tgtEl>
                                        <p:attrNameLst>
                                          <p:attrName>style.visibility</p:attrName>
                                        </p:attrNameLst>
                                      </p:cBhvr>
                                      <p:to>
                                        <p:strVal val="visible"/>
                                      </p:to>
                                    </p:set>
                                    <p:animEffect transition="in" filter="blinds(horizontal)">
                                      <p:cBhvr>
                                        <p:cTn id="7" dur="500"/>
                                        <p:tgtEl>
                                          <p:spTgt spid="1054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105478"/>
                                        </p:tgtEl>
                                        <p:attrNameLst>
                                          <p:attrName>style.visibility</p:attrName>
                                        </p:attrNameLst>
                                      </p:cBhvr>
                                      <p:to>
                                        <p:strVal val="visible"/>
                                      </p:to>
                                    </p:set>
                                    <p:animEffect transition="in" filter="blinds(horizontal)">
                                      <p:cBhvr>
                                        <p:cTn id="12" dur="500"/>
                                        <p:tgtEl>
                                          <p:spTgt spid="105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p:bldP spid="1054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7" name="Text Box 5"/>
          <p:cNvSpPr txBox="1">
            <a:spLocks noChangeArrowheads="1"/>
          </p:cNvSpPr>
          <p:nvPr/>
        </p:nvSpPr>
        <p:spPr bwMode="auto">
          <a:xfrm>
            <a:off x="539552" y="1484784"/>
            <a:ext cx="7921625" cy="2215991"/>
          </a:xfrm>
          <a:prstGeom prst="rect">
            <a:avLst/>
          </a:prstGeom>
          <a:noFill/>
          <a:ln w="12700" cap="sq">
            <a:noFill/>
            <a:miter lim="800000"/>
            <a:headEnd type="none" w="sm" len="sm"/>
            <a:tailEnd type="none" w="sm" len="sm"/>
          </a:ln>
          <a:effectLst/>
        </p:spPr>
        <p:txBody>
          <a:bodyPr>
            <a:spAutoFit/>
          </a:bodyPr>
          <a:lstStyle/>
          <a:p>
            <a:pPr algn="l">
              <a:lnSpc>
                <a:spcPct val="125000"/>
              </a:lnSpc>
              <a:defRPr/>
            </a:pPr>
            <a:r>
              <a:rPr lang="zh-CN" altLang="en-US" sz="2400" b="1" dirty="0" smtClean="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电力拖动自动控制系统</a:t>
            </a:r>
            <a:r>
              <a:rPr lang="en-US" altLang="zh-CN" sz="2400" b="1" dirty="0" smtClean="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zh-CN" altLang="en-US" sz="2400" b="1" dirty="0" smtClean="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运动控制系统</a:t>
            </a:r>
            <a:r>
              <a:rPr lang="zh-CN" altLang="en-US" sz="2400" b="1"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en-US" altLang="zh-CN" sz="2400" b="1"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motion control system</a:t>
            </a:r>
            <a:r>
              <a:rPr lang="zh-CN" altLang="en-US" sz="2400" b="1" dirty="0" smtClean="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）的任务：</a:t>
            </a:r>
            <a:r>
              <a:rPr lang="zh-CN" altLang="en-US" sz="2400"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通过电动机</a:t>
            </a:r>
            <a:r>
              <a:rPr lang="zh-CN" altLang="en-US" sz="2400" b="1" dirty="0">
                <a:solidFill>
                  <a:srgbClr val="FF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电压、电流、频率</a:t>
            </a:r>
            <a:r>
              <a:rPr lang="zh-CN" altLang="en-US" sz="2400"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等输入量，来改变工作机械的</a:t>
            </a:r>
            <a:r>
              <a:rPr lang="zh-CN" altLang="en-US" sz="2400" b="1" dirty="0">
                <a:solidFill>
                  <a:srgbClr val="FF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转矩、速度、位移</a:t>
            </a:r>
            <a:r>
              <a:rPr lang="zh-CN" altLang="en-US" sz="2400"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等机械量，使工作机械按期望要求运行</a:t>
            </a:r>
            <a:r>
              <a:rPr lang="zh-CN" altLang="en-US" sz="2400" b="1" dirty="0" smtClean="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a:t>
            </a:r>
            <a:endParaRPr lang="en-US" altLang="zh-CN"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a:defRPr/>
            </a:pPr>
            <a:endParaRPr lang="zh-CN" altLang="en-US" dirty="0">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05478" name="Text Box 6"/>
          <p:cNvSpPr txBox="1">
            <a:spLocks noChangeArrowheads="1"/>
          </p:cNvSpPr>
          <p:nvPr/>
        </p:nvSpPr>
        <p:spPr bwMode="auto">
          <a:xfrm>
            <a:off x="647700" y="4941888"/>
            <a:ext cx="7921625" cy="369332"/>
          </a:xfrm>
          <a:prstGeom prst="rect">
            <a:avLst/>
          </a:prstGeom>
          <a:noFill/>
          <a:ln w="12700" cap="sq">
            <a:noFill/>
            <a:miter lim="800000"/>
            <a:headEnd type="none" w="sm" len="sm"/>
            <a:tailEnd type="none" w="sm" len="sm"/>
          </a:ln>
          <a:effectLst/>
        </p:spPr>
        <p:txBody>
          <a:bodyPr>
            <a:spAutoFit/>
          </a:bodyPr>
          <a:lstStyle/>
          <a:p>
            <a:pPr>
              <a:defRPr/>
            </a:pPr>
            <a:endParaRPr lang="zh-CN" altLang="zh-CN">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611259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7"/>
                                        </p:tgtEl>
                                        <p:attrNameLst>
                                          <p:attrName>style.visibility</p:attrName>
                                        </p:attrNameLst>
                                      </p:cBhvr>
                                      <p:to>
                                        <p:strVal val="visible"/>
                                      </p:to>
                                    </p:set>
                                    <p:animEffect transition="in" filter="blinds(horizontal)">
                                      <p:cBhvr>
                                        <p:cTn id="7" dur="500"/>
                                        <p:tgtEl>
                                          <p:spTgt spid="1054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105478"/>
                                        </p:tgtEl>
                                        <p:attrNameLst>
                                          <p:attrName>style.visibility</p:attrName>
                                        </p:attrNameLst>
                                      </p:cBhvr>
                                      <p:to>
                                        <p:strVal val="visible"/>
                                      </p:to>
                                    </p:set>
                                    <p:animEffect transition="in" filter="blinds(horizontal)">
                                      <p:cBhvr>
                                        <p:cTn id="12" dur="500"/>
                                        <p:tgtEl>
                                          <p:spTgt spid="105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p:bldP spid="10547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13786" y="1012866"/>
            <a:ext cx="6183313" cy="646113"/>
          </a:xfrm>
        </p:spPr>
        <p:txBody>
          <a:bodyPr/>
          <a:lstStyle/>
          <a:p>
            <a:r>
              <a:rPr lang="zh-CN" altLang="en-US" sz="3600" b="1" dirty="0" smtClean="0">
                <a:latin typeface="微软雅黑" panose="020B0503020204020204" pitchFamily="34" charset="-122"/>
                <a:ea typeface="微软雅黑" panose="020B0503020204020204" pitchFamily="34" charset="-122"/>
              </a:rPr>
              <a:t>相关知识体系</a:t>
            </a:r>
          </a:p>
        </p:txBody>
      </p:sp>
      <p:sp>
        <p:nvSpPr>
          <p:cNvPr id="26627" name="Rectangle 4"/>
          <p:cNvSpPr>
            <a:spLocks noGrp="1" noChangeArrowheads="1"/>
          </p:cNvSpPr>
          <p:nvPr>
            <p:ph idx="1"/>
          </p:nvPr>
        </p:nvSpPr>
        <p:spPr>
          <a:xfrm>
            <a:off x="544392" y="2030593"/>
            <a:ext cx="4105275" cy="4248150"/>
          </a:xfrm>
        </p:spPr>
        <p:txBody>
          <a:bodyPr/>
          <a:lstStyle/>
          <a:p>
            <a:pPr>
              <a:lnSpc>
                <a:spcPct val="80000"/>
              </a:lnSpc>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电机学、</a:t>
            </a:r>
            <a:endParaRPr lang="en-US" altLang="zh-CN" dirty="0" smtClean="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电力电子技术</a:t>
            </a:r>
            <a:endParaRPr lang="en-US" altLang="zh-CN" dirty="0" smtClean="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微电子技术、</a:t>
            </a:r>
            <a:endParaRPr lang="en-US" altLang="zh-CN" dirty="0" smtClean="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计算机控制技术、</a:t>
            </a:r>
            <a:endParaRPr lang="en-US" altLang="zh-CN" dirty="0" smtClean="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控制理论、</a:t>
            </a:r>
            <a:endParaRPr lang="en-US" altLang="zh-CN" dirty="0" smtClean="0">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信号检测与处理技术</a:t>
            </a:r>
          </a:p>
        </p:txBody>
      </p:sp>
      <p:sp>
        <p:nvSpPr>
          <p:cNvPr id="26628" name="Rectangle 3"/>
          <p:cNvSpPr>
            <a:spLocks noChangeArrowheads="1"/>
          </p:cNvSpPr>
          <p:nvPr/>
        </p:nvSpPr>
        <p:spPr bwMode="auto">
          <a:xfrm>
            <a:off x="331788" y="317118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26629" name="Text Box 5"/>
          <p:cNvSpPr txBox="1">
            <a:spLocks noChangeArrowheads="1"/>
          </p:cNvSpPr>
          <p:nvPr/>
        </p:nvSpPr>
        <p:spPr bwMode="auto">
          <a:xfrm>
            <a:off x="4284663" y="6021388"/>
            <a:ext cx="417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tx1"/>
                </a:solidFill>
                <a:latin typeface="微软雅黑" panose="020B0503020204020204" pitchFamily="34" charset="-122"/>
                <a:ea typeface="微软雅黑" panose="020B0503020204020204" pitchFamily="34" charset="-122"/>
              </a:rPr>
              <a:t>图</a:t>
            </a:r>
            <a:r>
              <a:rPr lang="en-US" altLang="zh-CN" b="1">
                <a:solidFill>
                  <a:schemeClr val="tx1"/>
                </a:solidFill>
                <a:latin typeface="微软雅黑" panose="020B0503020204020204" pitchFamily="34" charset="-122"/>
                <a:ea typeface="微软雅黑" panose="020B0503020204020204" pitchFamily="34" charset="-122"/>
              </a:rPr>
              <a:t>1-1</a:t>
            </a:r>
            <a:r>
              <a:rPr lang="zh-CN" altLang="en-US" b="1">
                <a:solidFill>
                  <a:schemeClr val="tx1"/>
                </a:solidFill>
                <a:latin typeface="微软雅黑" panose="020B0503020204020204" pitchFamily="34" charset="-122"/>
                <a:ea typeface="微软雅黑" panose="020B0503020204020204" pitchFamily="34" charset="-122"/>
              </a:rPr>
              <a:t>运动控制及其相关学科</a:t>
            </a:r>
          </a:p>
        </p:txBody>
      </p:sp>
      <p:pic>
        <p:nvPicPr>
          <p:cNvPr id="26630" name="Picture 6" descr="01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538" y="2133600"/>
            <a:ext cx="3797300"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1287918"/>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ChangeArrowheads="1"/>
          </p:cNvSpPr>
          <p:nvPr>
            <p:ph type="title"/>
          </p:nvPr>
        </p:nvSpPr>
        <p:spPr/>
        <p:txBody>
          <a:bodyPr/>
          <a:lstStyle/>
          <a:p>
            <a:r>
              <a:rPr lang="en-US" altLang="zh-CN" b="1" dirty="0">
                <a:latin typeface="微软雅黑" panose="020B0503020204020204" pitchFamily="34" charset="-122"/>
                <a:ea typeface="微软雅黑" panose="020B0503020204020204" pitchFamily="34" charset="-122"/>
              </a:rPr>
              <a:t>1.1 </a:t>
            </a:r>
            <a:r>
              <a:rPr lang="zh-CN" altLang="en-US" b="1" dirty="0">
                <a:latin typeface="微软雅黑" panose="020B0503020204020204" pitchFamily="34" charset="-122"/>
                <a:ea typeface="微软雅黑" panose="020B0503020204020204" pitchFamily="34" charset="-122"/>
              </a:rPr>
              <a:t>运动控制系统及其组成</a:t>
            </a:r>
            <a:r>
              <a:rPr lang="zh-CN" altLang="en-US" dirty="0">
                <a:latin typeface="微软雅黑" panose="020B0503020204020204" pitchFamily="34" charset="-122"/>
                <a:ea typeface="微软雅黑" panose="020B0503020204020204" pitchFamily="34" charset="-122"/>
              </a:rPr>
              <a:t> </a:t>
            </a:r>
          </a:p>
        </p:txBody>
      </p:sp>
      <p:sp>
        <p:nvSpPr>
          <p:cNvPr id="613379" name="Rectangle 3"/>
          <p:cNvSpPr>
            <a:spLocks noGrp="1" noChangeArrowheads="1"/>
          </p:cNvSpPr>
          <p:nvPr>
            <p:ph type="body" idx="1"/>
          </p:nvPr>
        </p:nvSpPr>
        <p:spPr>
          <a:xfrm>
            <a:off x="684213" y="6092825"/>
            <a:ext cx="8110537" cy="504825"/>
          </a:xfrm>
        </p:spPr>
        <p:txBody>
          <a:bodyPr/>
          <a:lstStyle/>
          <a:p>
            <a:pPr algn="ctr">
              <a:buFont typeface="Wingdings" panose="05000000000000000000" pitchFamily="2" charset="2"/>
              <a:buNone/>
            </a:pPr>
            <a:r>
              <a:rPr lang="zh-CN" altLang="en-GB" sz="2000" b="1" dirty="0">
                <a:latin typeface="微软雅黑" panose="020B0503020204020204" pitchFamily="34" charset="-122"/>
                <a:ea typeface="微软雅黑" panose="020B0503020204020204" pitchFamily="34" charset="-122"/>
              </a:rPr>
              <a:t>图</a:t>
            </a:r>
            <a:r>
              <a:rPr lang="en-GB" altLang="zh-CN" sz="2000" b="1" dirty="0">
                <a:latin typeface="微软雅黑" panose="020B0503020204020204" pitchFamily="34" charset="-122"/>
                <a:ea typeface="微软雅黑" panose="020B0503020204020204" pitchFamily="34" charset="-122"/>
              </a:rPr>
              <a:t>1-2  </a:t>
            </a:r>
            <a:r>
              <a:rPr lang="zh-CN" altLang="en-GB" sz="2000" b="1" dirty="0">
                <a:latin typeface="微软雅黑" panose="020B0503020204020204" pitchFamily="34" charset="-122"/>
                <a:ea typeface="微软雅黑" panose="020B0503020204020204" pitchFamily="34" charset="-122"/>
              </a:rPr>
              <a:t>运动控制系统及其组成</a:t>
            </a:r>
            <a:endParaRPr lang="zh-CN" altLang="en-US" sz="2000" b="1" dirty="0">
              <a:latin typeface="微软雅黑" panose="020B0503020204020204" pitchFamily="34" charset="-122"/>
              <a:ea typeface="微软雅黑" panose="020B0503020204020204" pitchFamily="34" charset="-122"/>
            </a:endParaRPr>
          </a:p>
        </p:txBody>
      </p:sp>
      <p:sp>
        <p:nvSpPr>
          <p:cNvPr id="613381" name="Rectangle 5"/>
          <p:cNvSpPr>
            <a:spLocks noChangeArrowheads="1"/>
          </p:cNvSpPr>
          <p:nvPr/>
        </p:nvSpPr>
        <p:spPr bwMode="auto">
          <a:xfrm>
            <a:off x="0" y="21680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endParaRPr>
          </a:p>
        </p:txBody>
      </p:sp>
      <p:pic>
        <p:nvPicPr>
          <p:cNvPr id="613382" name="Picture 6" descr="01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2057400"/>
            <a:ext cx="7993062" cy="360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213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ChangeArrowheads="1"/>
          </p:cNvSpPr>
          <p:nvPr>
            <p:ph type="title"/>
          </p:nvPr>
        </p:nvSpPr>
        <p:spPr>
          <a:xfrm>
            <a:off x="611560" y="1417637"/>
            <a:ext cx="7632203" cy="715963"/>
          </a:xfrm>
        </p:spPr>
        <p:txBody>
          <a:bodyPr/>
          <a:lstStyle/>
          <a:p>
            <a:pPr>
              <a:lnSpc>
                <a:spcPct val="125000"/>
              </a:lnSpc>
            </a:pPr>
            <a:r>
              <a:rPr lang="zh-CN" altLang="en-US" sz="2800" b="1" dirty="0" smtClean="0">
                <a:latin typeface="微软雅黑" panose="020B0503020204020204" pitchFamily="34" charset="-122"/>
                <a:ea typeface="微软雅黑" panose="020B0503020204020204" pitchFamily="34" charset="-122"/>
              </a:rPr>
              <a:t>一、运动控制系统</a:t>
            </a:r>
            <a:r>
              <a:rPr lang="zh-CN" altLang="en-US" sz="2800" b="1" dirty="0">
                <a:latin typeface="微软雅黑" panose="020B0503020204020204" pitchFamily="34" charset="-122"/>
                <a:ea typeface="微软雅黑" panose="020B0503020204020204" pitchFamily="34" charset="-122"/>
              </a:rPr>
              <a:t>的控制对象</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电动机</a:t>
            </a:r>
            <a:endParaRPr lang="zh-CN" altLang="en-US" sz="2800" b="1" dirty="0">
              <a:latin typeface="微软雅黑" panose="020B0503020204020204" pitchFamily="34" charset="-122"/>
              <a:ea typeface="微软雅黑" panose="020B0503020204020204" pitchFamily="34" charset="-122"/>
            </a:endParaRPr>
          </a:p>
        </p:txBody>
      </p:sp>
      <p:sp>
        <p:nvSpPr>
          <p:cNvPr id="817155" name="Rectangle 3"/>
          <p:cNvSpPr>
            <a:spLocks noGrp="1" noChangeArrowheads="1"/>
          </p:cNvSpPr>
          <p:nvPr>
            <p:ph type="body" idx="1"/>
          </p:nvPr>
        </p:nvSpPr>
        <p:spPr>
          <a:xfrm>
            <a:off x="611560" y="2060848"/>
            <a:ext cx="8137525" cy="4103688"/>
          </a:xfrm>
        </p:spPr>
        <p:txBody>
          <a:bodyPr/>
          <a:lstStyle/>
          <a:p>
            <a:pPr>
              <a:lnSpc>
                <a:spcPct val="125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从类型上</a:t>
            </a:r>
            <a:r>
              <a:rPr lang="zh-CN" altLang="en-US" b="1" dirty="0" smtClean="0">
                <a:latin typeface="微软雅黑" panose="020B0503020204020204" pitchFamily="34" charset="-122"/>
                <a:ea typeface="微软雅黑" panose="020B0503020204020204" pitchFamily="34" charset="-122"/>
              </a:rPr>
              <a:t>分：</a:t>
            </a:r>
            <a:endParaRPr lang="zh-CN" altLang="en-US" b="1" dirty="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直流电动机、交流感应电动机（交流异步电动机）和交流同步电动机。</a:t>
            </a:r>
          </a:p>
          <a:p>
            <a:pPr>
              <a:lnSpc>
                <a:spcPct val="125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从用途上</a:t>
            </a:r>
            <a:r>
              <a:rPr lang="zh-CN" altLang="en-US" b="1" dirty="0" smtClean="0">
                <a:latin typeface="微软雅黑" panose="020B0503020204020204" pitchFamily="34" charset="-122"/>
                <a:ea typeface="微软雅黑" panose="020B0503020204020204" pitchFamily="34" charset="-122"/>
              </a:rPr>
              <a:t>分：</a:t>
            </a:r>
            <a:endParaRPr lang="zh-CN" altLang="en-US" b="1" dirty="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用于</a:t>
            </a:r>
            <a:r>
              <a:rPr lang="zh-CN" altLang="en-US" b="1" dirty="0">
                <a:solidFill>
                  <a:srgbClr val="0000CC"/>
                </a:solidFill>
                <a:latin typeface="微软雅黑" panose="020B0503020204020204" pitchFamily="34" charset="-122"/>
                <a:ea typeface="微软雅黑" panose="020B0503020204020204" pitchFamily="34" charset="-122"/>
              </a:rPr>
              <a:t>调速系统</a:t>
            </a:r>
            <a:r>
              <a:rPr lang="zh-CN" altLang="en-US" b="1" dirty="0">
                <a:latin typeface="微软雅黑" panose="020B0503020204020204" pitchFamily="34" charset="-122"/>
                <a:ea typeface="微软雅黑" panose="020B0503020204020204" pitchFamily="34" charset="-122"/>
              </a:rPr>
              <a:t>的拖动电动机和用于</a:t>
            </a:r>
            <a:r>
              <a:rPr lang="zh-CN" altLang="en-US" b="1" dirty="0">
                <a:solidFill>
                  <a:srgbClr val="0000CC"/>
                </a:solidFill>
                <a:latin typeface="微软雅黑" panose="020B0503020204020204" pitchFamily="34" charset="-122"/>
                <a:ea typeface="微软雅黑" panose="020B0503020204020204" pitchFamily="34" charset="-122"/>
              </a:rPr>
              <a:t>伺服系统</a:t>
            </a:r>
            <a:r>
              <a:rPr lang="zh-CN" altLang="en-US" b="1" dirty="0">
                <a:latin typeface="微软雅黑" panose="020B0503020204020204" pitchFamily="34" charset="-122"/>
                <a:ea typeface="微软雅黑" panose="020B0503020204020204" pitchFamily="34" charset="-122"/>
              </a:rPr>
              <a:t>的伺服电动机。</a:t>
            </a:r>
          </a:p>
        </p:txBody>
      </p:sp>
    </p:spTree>
    <p:extLst>
      <p:ext uri="{BB962C8B-B14F-4D97-AF65-F5344CB8AC3E}">
        <p14:creationId xmlns:p14="http://schemas.microsoft.com/office/powerpoint/2010/main" val="144166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539552" y="1556792"/>
            <a:ext cx="7775575" cy="639539"/>
          </a:xfrm>
        </p:spPr>
        <p:txBody>
          <a:bodyPr/>
          <a:lstStyle/>
          <a:p>
            <a:r>
              <a:rPr lang="zh-CN" altLang="en-US" sz="2800" b="1" dirty="0" smtClean="0">
                <a:latin typeface="微软雅黑" panose="020B0503020204020204" pitchFamily="34" charset="-122"/>
                <a:ea typeface="微软雅黑" panose="020B0503020204020204" pitchFamily="34" charset="-122"/>
              </a:rPr>
              <a:t>二、运动控制系统</a:t>
            </a:r>
            <a:r>
              <a:rPr lang="zh-CN" altLang="en-US" sz="2800" b="1" dirty="0">
                <a:latin typeface="微软雅黑" panose="020B0503020204020204" pitchFamily="34" charset="-122"/>
                <a:ea typeface="微软雅黑" panose="020B0503020204020204" pitchFamily="34" charset="-122"/>
              </a:rPr>
              <a:t>的功率放大与变换装置</a:t>
            </a:r>
          </a:p>
        </p:txBody>
      </p:sp>
      <p:sp>
        <p:nvSpPr>
          <p:cNvPr id="818179" name="Rectangle 3"/>
          <p:cNvSpPr>
            <a:spLocks noGrp="1" noChangeArrowheads="1"/>
          </p:cNvSpPr>
          <p:nvPr>
            <p:ph type="body" idx="1"/>
          </p:nvPr>
        </p:nvSpPr>
        <p:spPr>
          <a:xfrm>
            <a:off x="556441" y="2348880"/>
            <a:ext cx="7921625" cy="3024336"/>
          </a:xfrm>
        </p:spPr>
        <p:txBody>
          <a:bodyPr/>
          <a:lstStyle/>
          <a:p>
            <a:pPr>
              <a:lnSpc>
                <a:spcPct val="125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电力电子型功率放大与变换装置</a:t>
            </a:r>
          </a:p>
          <a:p>
            <a:pPr>
              <a:lnSpc>
                <a:spcPct val="125000"/>
              </a:lnSpc>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半控型向全控型发展</a:t>
            </a:r>
          </a:p>
          <a:p>
            <a:pPr>
              <a:lnSpc>
                <a:spcPct val="125000"/>
              </a:lnSpc>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低频开关向高频开关发展</a:t>
            </a:r>
          </a:p>
          <a:p>
            <a:pPr>
              <a:lnSpc>
                <a:spcPct val="125000"/>
              </a:lnSpc>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分立的器件向具有复合功能的功率模块发展</a:t>
            </a:r>
          </a:p>
        </p:txBody>
      </p:sp>
    </p:spTree>
    <p:extLst>
      <p:ext uri="{BB962C8B-B14F-4D97-AF65-F5344CB8AC3E}">
        <p14:creationId xmlns:p14="http://schemas.microsoft.com/office/powerpoint/2010/main" val="3973303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684213" y="6092825"/>
            <a:ext cx="8110537" cy="504825"/>
          </a:xfrm>
        </p:spPr>
        <p:txBody>
          <a:bodyPr/>
          <a:lstStyle/>
          <a:p>
            <a:pPr algn="ctr">
              <a:buFont typeface="Wingdings" panose="05000000000000000000" pitchFamily="2" charset="2"/>
              <a:buNone/>
            </a:pPr>
            <a:r>
              <a:rPr lang="zh-CN" altLang="en-GB" sz="2400" dirty="0" smtClean="0"/>
              <a:t>运动控制系统组成</a:t>
            </a:r>
            <a:endParaRPr lang="zh-CN" altLang="en-US" sz="2400" dirty="0" smtClean="0"/>
          </a:p>
        </p:txBody>
      </p:sp>
      <p:sp>
        <p:nvSpPr>
          <p:cNvPr id="25604" name="Rectangle 4"/>
          <p:cNvSpPr>
            <a:spLocks noChangeArrowheads="1"/>
          </p:cNvSpPr>
          <p:nvPr/>
        </p:nvSpPr>
        <p:spPr bwMode="auto">
          <a:xfrm>
            <a:off x="0" y="23526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507822756"/>
              </p:ext>
            </p:extLst>
          </p:nvPr>
        </p:nvGraphicFramePr>
        <p:xfrm>
          <a:off x="539552" y="1412776"/>
          <a:ext cx="8172450" cy="4660900"/>
        </p:xfrm>
        <a:graphic>
          <a:graphicData uri="http://schemas.openxmlformats.org/presentationml/2006/ole">
            <mc:AlternateContent xmlns:mc="http://schemas.openxmlformats.org/markup-compatibility/2006">
              <mc:Choice xmlns:v="urn:schemas-microsoft-com:vml" Requires="v">
                <p:oleObj spid="_x0000_s2064" name="Picture" r:id="rId3" imgW="5765060" imgH="3948442" progId="Word.Picture.8">
                  <p:embed/>
                </p:oleObj>
              </mc:Choice>
              <mc:Fallback>
                <p:oleObj name="Picture" r:id="rId3" imgW="5765060" imgH="3948442" progId="Word.Picture.8">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12776"/>
                        <a:ext cx="8172450" cy="4660900"/>
                      </a:xfrm>
                      <a:prstGeom prst="rect">
                        <a:avLst/>
                      </a:prstGeom>
                      <a:solidFill>
                        <a:srgbClr val="92D050"/>
                      </a:solidFill>
                      <a:ln w="9525">
                        <a:solidFill>
                          <a:srgbClr val="92D050"/>
                        </a:solidFill>
                        <a:miter lim="800000"/>
                        <a:headEnd/>
                        <a:tailEnd/>
                      </a:ln>
                    </p:spPr>
                  </p:pic>
                </p:oleObj>
              </mc:Fallback>
            </mc:AlternateContent>
          </a:graphicData>
        </a:graphic>
      </p:graphicFrame>
    </p:spTree>
    <p:extLst>
      <p:ext uri="{BB962C8B-B14F-4D97-AF65-F5344CB8AC3E}">
        <p14:creationId xmlns:p14="http://schemas.microsoft.com/office/powerpoint/2010/main" val="1479852908"/>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435074" y="1412776"/>
            <a:ext cx="7775575" cy="762000"/>
          </a:xfrm>
        </p:spPr>
        <p:txBody>
          <a:bodyPr/>
          <a:lstStyle/>
          <a:p>
            <a:r>
              <a:rPr lang="zh-CN" altLang="en-US" sz="2800" b="1" dirty="0" smtClean="0">
                <a:latin typeface="微软雅黑" panose="020B0503020204020204" pitchFamily="34" charset="-122"/>
                <a:ea typeface="微软雅黑" panose="020B0503020204020204" pitchFamily="34" charset="-122"/>
              </a:rPr>
              <a:t>三、运动控制系统</a:t>
            </a:r>
            <a:r>
              <a:rPr lang="zh-CN" altLang="en-US" sz="2800" b="1" dirty="0">
                <a:latin typeface="微软雅黑" panose="020B0503020204020204" pitchFamily="34" charset="-122"/>
                <a:ea typeface="微软雅黑" panose="020B0503020204020204" pitchFamily="34" charset="-122"/>
              </a:rPr>
              <a:t>的控制器</a:t>
            </a:r>
          </a:p>
        </p:txBody>
      </p:sp>
      <p:sp>
        <p:nvSpPr>
          <p:cNvPr id="820227" name="Rectangle 3"/>
          <p:cNvSpPr>
            <a:spLocks noGrp="1" noChangeArrowheads="1"/>
          </p:cNvSpPr>
          <p:nvPr>
            <p:ph type="body" idx="1"/>
          </p:nvPr>
        </p:nvSpPr>
        <p:spPr>
          <a:xfrm>
            <a:off x="468313" y="2276475"/>
            <a:ext cx="8353425" cy="3671888"/>
          </a:xfrm>
        </p:spPr>
        <p:txBody>
          <a:bodyPr/>
          <a:lstStyle/>
          <a:p>
            <a:pPr>
              <a:lnSpc>
                <a:spcPct val="125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模拟控制器</a:t>
            </a:r>
          </a:p>
          <a:p>
            <a:pPr>
              <a:lnSpc>
                <a:spcPct val="125000"/>
              </a:lnSpc>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物理概念清晰、控制信号流向直观</a:t>
            </a:r>
          </a:p>
          <a:p>
            <a:pPr>
              <a:lnSpc>
                <a:spcPct val="125000"/>
              </a:lnSpc>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控制规律体现在硬件电路</a:t>
            </a:r>
          </a:p>
          <a:p>
            <a:pPr>
              <a:lnSpc>
                <a:spcPct val="125000"/>
              </a:lnSpc>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线路复杂、通用性差</a:t>
            </a:r>
          </a:p>
          <a:p>
            <a:pPr>
              <a:lnSpc>
                <a:spcPct val="125000"/>
              </a:lnSpc>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控制效果受到器件性能、温度等因素的影响</a:t>
            </a:r>
          </a:p>
        </p:txBody>
      </p:sp>
    </p:spTree>
    <p:extLst>
      <p:ext uri="{BB962C8B-B14F-4D97-AF65-F5344CB8AC3E}">
        <p14:creationId xmlns:p14="http://schemas.microsoft.com/office/powerpoint/2010/main" val="415661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a:xfrm>
            <a:off x="467544" y="1233445"/>
            <a:ext cx="7775575" cy="762000"/>
          </a:xfrm>
        </p:spPr>
        <p:txBody>
          <a:bodyPr/>
          <a:lstStyle/>
          <a:p>
            <a:r>
              <a:rPr lang="zh-CN" altLang="en-US" sz="2800" b="1" dirty="0" smtClean="0">
                <a:latin typeface="微软雅黑" panose="020B0503020204020204" pitchFamily="34" charset="-122"/>
                <a:ea typeface="微软雅黑" panose="020B0503020204020204" pitchFamily="34" charset="-122"/>
              </a:rPr>
              <a:t>三、运动控制系统</a:t>
            </a:r>
            <a:r>
              <a:rPr lang="zh-CN" altLang="en-US" sz="2800" b="1" dirty="0">
                <a:latin typeface="微软雅黑" panose="020B0503020204020204" pitchFamily="34" charset="-122"/>
                <a:ea typeface="微软雅黑" panose="020B0503020204020204" pitchFamily="34" charset="-122"/>
              </a:rPr>
              <a:t>的控制器</a:t>
            </a:r>
          </a:p>
        </p:txBody>
      </p:sp>
      <p:sp>
        <p:nvSpPr>
          <p:cNvPr id="819203" name="Rectangle 3"/>
          <p:cNvSpPr>
            <a:spLocks noGrp="1" noChangeArrowheads="1"/>
          </p:cNvSpPr>
          <p:nvPr>
            <p:ph type="body" idx="1"/>
          </p:nvPr>
        </p:nvSpPr>
        <p:spPr>
          <a:xfrm>
            <a:off x="395288" y="1989138"/>
            <a:ext cx="8137525" cy="4103687"/>
          </a:xfrm>
        </p:spPr>
        <p:txBody>
          <a:bodyPr/>
          <a:lstStyle/>
          <a:p>
            <a:pP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以微处理器为核心的</a:t>
            </a:r>
            <a:r>
              <a:rPr lang="zh-CN" altLang="en-US" b="1" dirty="0">
                <a:solidFill>
                  <a:srgbClr val="0000CC"/>
                </a:solidFill>
                <a:latin typeface="微软雅黑" panose="020B0503020204020204" pitchFamily="34" charset="-122"/>
                <a:ea typeface="微软雅黑" panose="020B0503020204020204" pitchFamily="34" charset="-122"/>
              </a:rPr>
              <a:t>数字控制器</a:t>
            </a:r>
          </a:p>
          <a:p>
            <a:pPr>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硬件电路标准化程度高</a:t>
            </a:r>
          </a:p>
          <a:p>
            <a:pPr>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控制规律体现在软件上，修改灵活方便</a:t>
            </a:r>
          </a:p>
          <a:p>
            <a:pPr>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拥有</a:t>
            </a:r>
            <a:r>
              <a:rPr lang="zh-CN" altLang="en-US" b="1" dirty="0">
                <a:solidFill>
                  <a:srgbClr val="0000CC"/>
                </a:solidFill>
                <a:latin typeface="微软雅黑" panose="020B0503020204020204" pitchFamily="34" charset="-122"/>
                <a:ea typeface="微软雅黑" panose="020B0503020204020204" pitchFamily="34" charset="-122"/>
              </a:rPr>
              <a:t>信息存储、数据通信和故障诊断</a:t>
            </a:r>
            <a:r>
              <a:rPr lang="zh-CN" altLang="en-US" b="1" dirty="0">
                <a:latin typeface="微软雅黑" panose="020B0503020204020204" pitchFamily="34" charset="-122"/>
                <a:ea typeface="微软雅黑" panose="020B0503020204020204" pitchFamily="34" charset="-122"/>
              </a:rPr>
              <a:t>等功能</a:t>
            </a:r>
          </a:p>
        </p:txBody>
      </p:sp>
    </p:spTree>
    <p:extLst>
      <p:ext uri="{BB962C8B-B14F-4D97-AF65-F5344CB8AC3E}">
        <p14:creationId xmlns:p14="http://schemas.microsoft.com/office/powerpoint/2010/main" val="3680313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a:xfrm>
            <a:off x="467544" y="1243977"/>
            <a:ext cx="7775575" cy="762000"/>
          </a:xfrm>
        </p:spPr>
        <p:txBody>
          <a:bodyPr/>
          <a:lstStyle/>
          <a:p>
            <a:r>
              <a:rPr lang="zh-CN" altLang="en-US" sz="2800" b="1" dirty="0" smtClean="0">
                <a:latin typeface="微软雅黑" panose="020B0503020204020204" pitchFamily="34" charset="-122"/>
                <a:ea typeface="微软雅黑" panose="020B0503020204020204" pitchFamily="34" charset="-122"/>
              </a:rPr>
              <a:t>三、运动控制系统</a:t>
            </a:r>
            <a:r>
              <a:rPr lang="zh-CN" altLang="en-US" sz="2800" b="1" dirty="0">
                <a:latin typeface="微软雅黑" panose="020B0503020204020204" pitchFamily="34" charset="-122"/>
                <a:ea typeface="微软雅黑" panose="020B0503020204020204" pitchFamily="34" charset="-122"/>
              </a:rPr>
              <a:t>的控制器</a:t>
            </a:r>
          </a:p>
        </p:txBody>
      </p:sp>
      <p:sp>
        <p:nvSpPr>
          <p:cNvPr id="821251" name="Rectangle 3"/>
          <p:cNvSpPr>
            <a:spLocks noGrp="1" noChangeArrowheads="1"/>
          </p:cNvSpPr>
          <p:nvPr>
            <p:ph type="body" idx="1"/>
          </p:nvPr>
        </p:nvSpPr>
        <p:spPr>
          <a:xfrm>
            <a:off x="395288" y="1989138"/>
            <a:ext cx="8137525" cy="4103687"/>
          </a:xfrm>
        </p:spPr>
        <p:txBody>
          <a:bodyPr/>
          <a:lstStyle/>
          <a:p>
            <a:pP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模拟控制器</a:t>
            </a:r>
          </a:p>
          <a:p>
            <a:pPr>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并行运行，控制器的</a:t>
            </a:r>
            <a:r>
              <a:rPr lang="zh-CN" altLang="en-US" b="1" dirty="0">
                <a:solidFill>
                  <a:srgbClr val="0000CC"/>
                </a:solidFill>
                <a:latin typeface="微软雅黑" panose="020B0503020204020204" pitchFamily="34" charset="-122"/>
                <a:ea typeface="微软雅黑" panose="020B0503020204020204" pitchFamily="34" charset="-122"/>
              </a:rPr>
              <a:t>滞后时间小</a:t>
            </a:r>
            <a:r>
              <a:rPr lang="zh-CN" altLang="en-US" b="1" dirty="0">
                <a:latin typeface="微软雅黑" panose="020B0503020204020204" pitchFamily="34" charset="-122"/>
                <a:ea typeface="微软雅黑" panose="020B0503020204020204" pitchFamily="34" charset="-122"/>
              </a:rPr>
              <a:t>。</a:t>
            </a:r>
          </a:p>
          <a:p>
            <a:pP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微处理器数字控制器</a:t>
            </a:r>
          </a:p>
          <a:p>
            <a:pPr>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串行运行方式，其</a:t>
            </a:r>
            <a:r>
              <a:rPr lang="zh-CN" altLang="en-US" b="1" dirty="0">
                <a:solidFill>
                  <a:srgbClr val="0000CC"/>
                </a:solidFill>
                <a:latin typeface="微软雅黑" panose="020B0503020204020204" pitchFamily="34" charset="-122"/>
                <a:ea typeface="微软雅黑" panose="020B0503020204020204" pitchFamily="34" charset="-122"/>
              </a:rPr>
              <a:t>滞后时间</a:t>
            </a:r>
            <a:r>
              <a:rPr lang="zh-CN" altLang="en-US" b="1" dirty="0">
                <a:latin typeface="微软雅黑" panose="020B0503020204020204" pitchFamily="34" charset="-122"/>
                <a:ea typeface="微软雅黑" panose="020B0503020204020204" pitchFamily="34" charset="-122"/>
              </a:rPr>
              <a:t>比模拟控制器大得多，在设计系统时应予以考虑。</a:t>
            </a:r>
          </a:p>
        </p:txBody>
      </p:sp>
    </p:spTree>
    <p:extLst>
      <p:ext uri="{BB962C8B-B14F-4D97-AF65-F5344CB8AC3E}">
        <p14:creationId xmlns:p14="http://schemas.microsoft.com/office/powerpoint/2010/main" val="1025769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a:xfrm>
            <a:off x="539750" y="1268760"/>
            <a:ext cx="8162925" cy="762000"/>
          </a:xfrm>
        </p:spPr>
        <p:txBody>
          <a:bodyPr/>
          <a:lstStyle/>
          <a:p>
            <a:r>
              <a:rPr lang="zh-CN" altLang="en-US" sz="2800" b="1" dirty="0">
                <a:latin typeface="微软雅黑" panose="020B0503020204020204" pitchFamily="34" charset="-122"/>
                <a:ea typeface="微软雅黑" panose="020B0503020204020204" pitchFamily="34" charset="-122"/>
              </a:rPr>
              <a:t>运动控制系统的信号检测与处理</a:t>
            </a:r>
          </a:p>
        </p:txBody>
      </p:sp>
      <p:sp>
        <p:nvSpPr>
          <p:cNvPr id="616451" name="Rectangle 3"/>
          <p:cNvSpPr>
            <a:spLocks noGrp="1" noChangeArrowheads="1"/>
          </p:cNvSpPr>
          <p:nvPr>
            <p:ph type="body" idx="1"/>
          </p:nvPr>
        </p:nvSpPr>
        <p:spPr>
          <a:xfrm>
            <a:off x="539750" y="1916832"/>
            <a:ext cx="7848600" cy="4214093"/>
          </a:xfrm>
        </p:spPr>
        <p:txBody>
          <a:bodyPr/>
          <a:lstStyle/>
          <a:p>
            <a:pP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信号检测</a:t>
            </a:r>
          </a:p>
          <a:p>
            <a:pPr>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电压、电流、转速和位置等信号</a:t>
            </a:r>
          </a:p>
          <a:p>
            <a:pP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信号转换</a:t>
            </a:r>
          </a:p>
          <a:p>
            <a:pPr>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电压匹配、极性转换、脉冲整形等</a:t>
            </a:r>
          </a:p>
          <a:p>
            <a:pP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数据处理</a:t>
            </a:r>
          </a:p>
          <a:p>
            <a:pPr>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信号滤波</a:t>
            </a:r>
          </a:p>
        </p:txBody>
      </p:sp>
    </p:spTree>
    <p:extLst>
      <p:ext uri="{BB962C8B-B14F-4D97-AF65-F5344CB8AC3E}">
        <p14:creationId xmlns:p14="http://schemas.microsoft.com/office/powerpoint/2010/main" val="856861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a:xfrm>
            <a:off x="539750" y="765175"/>
            <a:ext cx="8162925" cy="762000"/>
          </a:xfrm>
        </p:spPr>
        <p:txBody>
          <a:bodyPr/>
          <a:lstStyle/>
          <a:p>
            <a:r>
              <a:rPr lang="en-US" altLang="zh-CN" b="1">
                <a:latin typeface="微软雅黑" panose="020B0503020204020204" pitchFamily="34" charset="-122"/>
                <a:ea typeface="微软雅黑" panose="020B0503020204020204" pitchFamily="34" charset="-122"/>
              </a:rPr>
              <a:t>1.2 </a:t>
            </a:r>
            <a:r>
              <a:rPr lang="zh-CN" altLang="en-US" b="1">
                <a:latin typeface="微软雅黑" panose="020B0503020204020204" pitchFamily="34" charset="-122"/>
                <a:ea typeface="微软雅黑" panose="020B0503020204020204" pitchFamily="34" charset="-122"/>
              </a:rPr>
              <a:t>运动控制系统的历史与发展</a:t>
            </a:r>
          </a:p>
        </p:txBody>
      </p:sp>
      <p:sp>
        <p:nvSpPr>
          <p:cNvPr id="823299" name="Rectangle 3"/>
          <p:cNvSpPr>
            <a:spLocks noGrp="1" noChangeArrowheads="1"/>
          </p:cNvSpPr>
          <p:nvPr>
            <p:ph type="body" idx="1"/>
          </p:nvPr>
        </p:nvSpPr>
        <p:spPr>
          <a:xfrm>
            <a:off x="539750" y="1916113"/>
            <a:ext cx="8196263" cy="4191000"/>
          </a:xfrm>
        </p:spPr>
        <p:txBody>
          <a:bodyPr/>
          <a:lstStyle/>
          <a:p>
            <a:pPr>
              <a:lnSpc>
                <a:spcPct val="125000"/>
              </a:lnSpc>
              <a:buFont typeface="Wingdings" panose="05000000000000000000" pitchFamily="2" charset="2"/>
              <a:buChar char="l"/>
            </a:pPr>
            <a:r>
              <a:rPr lang="zh-CN" altLang="en-US" sz="2400" b="1" dirty="0">
                <a:solidFill>
                  <a:srgbClr val="0000CC"/>
                </a:solidFill>
                <a:latin typeface="微软雅黑" panose="020B0503020204020204" pitchFamily="34" charset="-122"/>
                <a:ea typeface="微软雅黑" panose="020B0503020204020204" pitchFamily="34" charset="-122"/>
              </a:rPr>
              <a:t>电力电子技术和微电子技术</a:t>
            </a:r>
            <a:r>
              <a:rPr lang="zh-CN" altLang="en-US" sz="2400" b="1" dirty="0">
                <a:solidFill>
                  <a:schemeClr val="tx1"/>
                </a:solidFill>
                <a:latin typeface="微软雅黑" panose="020B0503020204020204" pitchFamily="34" charset="-122"/>
                <a:ea typeface="微软雅黑" panose="020B0503020204020204" pitchFamily="34" charset="-122"/>
              </a:rPr>
              <a:t>带动了新一代</a:t>
            </a:r>
            <a:r>
              <a:rPr lang="zh-CN" altLang="en-US" sz="2400" b="1" dirty="0">
                <a:solidFill>
                  <a:srgbClr val="0000CC"/>
                </a:solidFill>
                <a:latin typeface="微软雅黑" panose="020B0503020204020204" pitchFamily="34" charset="-122"/>
                <a:ea typeface="微软雅黑" panose="020B0503020204020204" pitchFamily="34" charset="-122"/>
              </a:rPr>
              <a:t>交流调速系统</a:t>
            </a:r>
            <a:r>
              <a:rPr lang="zh-CN" altLang="en-US" sz="2400" b="1" dirty="0">
                <a:solidFill>
                  <a:schemeClr val="tx1"/>
                </a:solidFill>
                <a:latin typeface="微软雅黑" panose="020B0503020204020204" pitchFamily="34" charset="-122"/>
                <a:ea typeface="微软雅黑" panose="020B0503020204020204" pitchFamily="34" charset="-122"/>
              </a:rPr>
              <a:t>的兴起与发展，打破了直流调速系统一统高性能拖动天下的格局。</a:t>
            </a:r>
          </a:p>
          <a:p>
            <a:pPr>
              <a:lnSpc>
                <a:spcPct val="125000"/>
              </a:lnSpc>
              <a:buFont typeface="Wingdings" panose="05000000000000000000" pitchFamily="2" charset="2"/>
              <a:buChar char="l"/>
            </a:pPr>
            <a:r>
              <a:rPr lang="zh-CN" altLang="en-US" sz="2400" b="1" dirty="0">
                <a:solidFill>
                  <a:schemeClr val="tx1"/>
                </a:solidFill>
                <a:latin typeface="微软雅黑" panose="020B0503020204020204" pitchFamily="34" charset="-122"/>
                <a:ea typeface="微软雅黑" panose="020B0503020204020204" pitchFamily="34" charset="-122"/>
              </a:rPr>
              <a:t>进入</a:t>
            </a:r>
            <a:r>
              <a:rPr lang="en-US" altLang="zh-CN" sz="2400" b="1" dirty="0">
                <a:solidFill>
                  <a:schemeClr val="tx1"/>
                </a:solidFill>
                <a:latin typeface="微软雅黑" panose="020B0503020204020204" pitchFamily="34" charset="-122"/>
                <a:ea typeface="微软雅黑" panose="020B0503020204020204" pitchFamily="34" charset="-122"/>
              </a:rPr>
              <a:t>21</a:t>
            </a:r>
            <a:r>
              <a:rPr lang="zh-CN" altLang="en-US" sz="2400" b="1" dirty="0">
                <a:solidFill>
                  <a:schemeClr val="tx1"/>
                </a:solidFill>
                <a:latin typeface="微软雅黑" panose="020B0503020204020204" pitchFamily="34" charset="-122"/>
                <a:ea typeface="微软雅黑" panose="020B0503020204020204" pitchFamily="34" charset="-122"/>
              </a:rPr>
              <a:t>世纪后，用</a:t>
            </a:r>
            <a:r>
              <a:rPr lang="zh-CN" altLang="en-US" sz="2400" b="1" dirty="0">
                <a:solidFill>
                  <a:srgbClr val="0000CC"/>
                </a:solidFill>
                <a:latin typeface="微软雅黑" panose="020B0503020204020204" pitchFamily="34" charset="-122"/>
                <a:ea typeface="微软雅黑" panose="020B0503020204020204" pitchFamily="34" charset="-122"/>
              </a:rPr>
              <a:t>交流调速系统取代直流调速系统</a:t>
            </a:r>
            <a:r>
              <a:rPr lang="zh-CN" altLang="en-US" sz="2400" b="1" dirty="0">
                <a:solidFill>
                  <a:schemeClr val="tx1"/>
                </a:solidFill>
                <a:latin typeface="微软雅黑" panose="020B0503020204020204" pitchFamily="34" charset="-122"/>
                <a:ea typeface="微软雅黑" panose="020B0503020204020204" pitchFamily="34" charset="-122"/>
              </a:rPr>
              <a:t>已成为不争的事实。</a:t>
            </a:r>
          </a:p>
        </p:txBody>
      </p:sp>
    </p:spTree>
    <p:extLst>
      <p:ext uri="{BB962C8B-B14F-4D97-AF65-F5344CB8AC3E}">
        <p14:creationId xmlns:p14="http://schemas.microsoft.com/office/powerpoint/2010/main" val="1891477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539750" y="765175"/>
            <a:ext cx="8162925" cy="762000"/>
          </a:xfrm>
        </p:spPr>
        <p:txBody>
          <a:bodyPr/>
          <a:lstStyle/>
          <a:p>
            <a:r>
              <a:rPr lang="en-US" altLang="zh-CN" b="1" dirty="0">
                <a:latin typeface="微软雅黑" panose="020B0503020204020204" pitchFamily="34" charset="-122"/>
                <a:ea typeface="微软雅黑" panose="020B0503020204020204" pitchFamily="34" charset="-122"/>
              </a:rPr>
              <a:t>1.2 </a:t>
            </a:r>
            <a:r>
              <a:rPr lang="zh-CN" altLang="en-US" b="1" dirty="0">
                <a:latin typeface="微软雅黑" panose="020B0503020204020204" pitchFamily="34" charset="-122"/>
                <a:ea typeface="微软雅黑" panose="020B0503020204020204" pitchFamily="34" charset="-122"/>
              </a:rPr>
              <a:t>运动控制系统的历史与发展</a:t>
            </a:r>
          </a:p>
        </p:txBody>
      </p:sp>
      <p:sp>
        <p:nvSpPr>
          <p:cNvPr id="824323" name="Rectangle 3"/>
          <p:cNvSpPr>
            <a:spLocks noGrp="1" noChangeArrowheads="1"/>
          </p:cNvSpPr>
          <p:nvPr>
            <p:ph type="body" idx="1"/>
          </p:nvPr>
        </p:nvSpPr>
        <p:spPr>
          <a:xfrm>
            <a:off x="539750" y="1844824"/>
            <a:ext cx="7691438" cy="4191000"/>
          </a:xfrm>
        </p:spPr>
        <p:txBody>
          <a:bodyPr/>
          <a:lstStyle/>
          <a:p>
            <a:pPr>
              <a:lnSpc>
                <a:spcPct val="125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直流调速系统</a:t>
            </a:r>
          </a:p>
          <a:p>
            <a:pPr>
              <a:lnSpc>
                <a:spcPct val="125000"/>
              </a:lnSpc>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直流电动机</a:t>
            </a:r>
            <a:r>
              <a:rPr lang="zh-CN" altLang="en-US" b="1" dirty="0">
                <a:latin typeface="微软雅黑" panose="020B0503020204020204" pitchFamily="34" charset="-122"/>
                <a:ea typeface="微软雅黑" panose="020B0503020204020204" pitchFamily="34" charset="-122"/>
              </a:rPr>
              <a:t>的</a:t>
            </a:r>
            <a:r>
              <a:rPr lang="zh-CN" altLang="en-US" b="1" dirty="0">
                <a:solidFill>
                  <a:srgbClr val="0000CC"/>
                </a:solidFill>
                <a:latin typeface="微软雅黑" panose="020B0503020204020204" pitchFamily="34" charset="-122"/>
                <a:ea typeface="微软雅黑" panose="020B0503020204020204" pitchFamily="34" charset="-122"/>
              </a:rPr>
              <a:t>数学模型简单</a:t>
            </a:r>
            <a:r>
              <a:rPr lang="zh-CN" altLang="en-US" b="1" dirty="0">
                <a:latin typeface="微软雅黑" panose="020B0503020204020204" pitchFamily="34" charset="-122"/>
                <a:ea typeface="微软雅黑" panose="020B0503020204020204" pitchFamily="34" charset="-122"/>
              </a:rPr>
              <a:t>，</a:t>
            </a:r>
            <a:r>
              <a:rPr lang="zh-CN" altLang="en-US" b="1" dirty="0">
                <a:solidFill>
                  <a:srgbClr val="0000CC"/>
                </a:solidFill>
                <a:latin typeface="微软雅黑" panose="020B0503020204020204" pitchFamily="34" charset="-122"/>
                <a:ea typeface="微软雅黑" panose="020B0503020204020204" pitchFamily="34" charset="-122"/>
              </a:rPr>
              <a:t>转矩易于控制</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b="1" dirty="0" smtClean="0">
                <a:solidFill>
                  <a:srgbClr val="00B0F0"/>
                </a:solidFill>
                <a:latin typeface="微软雅黑" panose="020B0503020204020204" pitchFamily="34" charset="-122"/>
                <a:ea typeface="微软雅黑" panose="020B0503020204020204" pitchFamily="34" charset="-122"/>
              </a:rPr>
              <a:t>换向器</a:t>
            </a:r>
            <a:r>
              <a:rPr lang="zh-CN" altLang="en-US" b="1" dirty="0">
                <a:solidFill>
                  <a:srgbClr val="00B0F0"/>
                </a:solidFill>
                <a:latin typeface="微软雅黑" panose="020B0503020204020204" pitchFamily="34" charset="-122"/>
                <a:ea typeface="微软雅黑" panose="020B0503020204020204" pitchFamily="34" charset="-122"/>
              </a:rPr>
              <a:t>与电刷的位置保证了电枢电流与励磁电流的解耦</a:t>
            </a:r>
            <a:r>
              <a:rPr lang="zh-CN" altLang="en-US" b="1" dirty="0">
                <a:latin typeface="微软雅黑" panose="020B0503020204020204" pitchFamily="34" charset="-122"/>
                <a:ea typeface="微软雅黑" panose="020B0503020204020204" pitchFamily="34" charset="-122"/>
              </a:rPr>
              <a:t>，使</a:t>
            </a:r>
            <a:r>
              <a:rPr lang="zh-CN" altLang="en-US" b="1" dirty="0">
                <a:solidFill>
                  <a:srgbClr val="0000CC"/>
                </a:solidFill>
                <a:latin typeface="微软雅黑" panose="020B0503020204020204" pitchFamily="34" charset="-122"/>
                <a:ea typeface="微软雅黑" panose="020B0503020204020204" pitchFamily="34" charset="-122"/>
              </a:rPr>
              <a:t>转矩与电枢电流</a:t>
            </a:r>
            <a:r>
              <a:rPr lang="zh-CN" altLang="en-US" b="1" dirty="0">
                <a:latin typeface="微软雅黑" panose="020B0503020204020204" pitchFamily="34" charset="-122"/>
                <a:ea typeface="微软雅黑" panose="020B0503020204020204" pitchFamily="34" charset="-122"/>
              </a:rPr>
              <a:t>成正比。</a:t>
            </a:r>
          </a:p>
        </p:txBody>
      </p:sp>
    </p:spTree>
    <p:extLst>
      <p:ext uri="{BB962C8B-B14F-4D97-AF65-F5344CB8AC3E}">
        <p14:creationId xmlns:p14="http://schemas.microsoft.com/office/powerpoint/2010/main" val="1981983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9" name="Rectangle 3"/>
          <p:cNvSpPr>
            <a:spLocks noGrp="1" noChangeArrowheads="1"/>
          </p:cNvSpPr>
          <p:nvPr>
            <p:ph type="body" idx="1"/>
          </p:nvPr>
        </p:nvSpPr>
        <p:spPr>
          <a:xfrm>
            <a:off x="513531" y="1700808"/>
            <a:ext cx="8234933" cy="4191000"/>
          </a:xfrm>
        </p:spPr>
        <p:txBody>
          <a:bodyPr/>
          <a:lstStyle/>
          <a:p>
            <a:pPr>
              <a:lnSpc>
                <a:spcPct val="125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交流调速系统</a:t>
            </a:r>
          </a:p>
          <a:p>
            <a:pPr>
              <a:lnSpc>
                <a:spcPct val="125000"/>
              </a:lnSpc>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交流电动机</a:t>
            </a:r>
            <a:r>
              <a:rPr lang="zh-CN" altLang="en-US" b="1" dirty="0">
                <a:latin typeface="微软雅黑" panose="020B0503020204020204" pitchFamily="34" charset="-122"/>
                <a:ea typeface="微软雅黑" panose="020B0503020204020204" pitchFamily="34" charset="-122"/>
              </a:rPr>
              <a:t>（尤其是笼型感应电动机）</a:t>
            </a:r>
            <a:r>
              <a:rPr lang="zh-CN" altLang="en-US" b="1" dirty="0">
                <a:solidFill>
                  <a:srgbClr val="0000CC"/>
                </a:solidFill>
                <a:latin typeface="微软雅黑" panose="020B0503020204020204" pitchFamily="34" charset="-122"/>
                <a:ea typeface="微软雅黑" panose="020B0503020204020204" pitchFamily="34" charset="-122"/>
              </a:rPr>
              <a:t>结构</a:t>
            </a:r>
            <a:r>
              <a:rPr lang="zh-CN" altLang="en-US" b="1" dirty="0" smtClean="0">
                <a:solidFill>
                  <a:srgbClr val="0000CC"/>
                </a:solidFill>
                <a:latin typeface="微软雅黑" panose="020B0503020204020204" pitchFamily="34" charset="-122"/>
                <a:ea typeface="微软雅黑" panose="020B0503020204020204" pitchFamily="34" charset="-122"/>
              </a:rPr>
              <a:t>简单</a:t>
            </a:r>
            <a:endParaRPr lang="en-US" altLang="zh-CN" b="1" dirty="0" smtClean="0">
              <a:solidFill>
                <a:srgbClr val="0000CC"/>
              </a:solidFill>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交流电动机</a:t>
            </a:r>
            <a:r>
              <a:rPr lang="zh-CN" altLang="en-US" b="1" dirty="0">
                <a:solidFill>
                  <a:srgbClr val="0000CC"/>
                </a:solidFill>
                <a:latin typeface="微软雅黑" panose="020B0503020204020204" pitchFamily="34" charset="-122"/>
                <a:ea typeface="微软雅黑" panose="020B0503020204020204" pitchFamily="34" charset="-122"/>
              </a:rPr>
              <a:t>动态数学模型</a:t>
            </a:r>
            <a:r>
              <a:rPr lang="zh-CN" altLang="en-US" b="1" dirty="0">
                <a:latin typeface="微软雅黑" panose="020B0503020204020204" pitchFamily="34" charset="-122"/>
                <a:ea typeface="微软雅黑" panose="020B0503020204020204" pitchFamily="34" charset="-122"/>
              </a:rPr>
              <a:t>具有非线性多变量强耦合的性质，比直流电动机复杂得多。</a:t>
            </a:r>
          </a:p>
        </p:txBody>
      </p:sp>
      <p:sp>
        <p:nvSpPr>
          <p:cNvPr id="4" name="Rectangle 2"/>
          <p:cNvSpPr txBox="1">
            <a:spLocks noChangeArrowheads="1"/>
          </p:cNvSpPr>
          <p:nvPr/>
        </p:nvSpPr>
        <p:spPr bwMode="auto">
          <a:xfrm>
            <a:off x="539552" y="548680"/>
            <a:ext cx="8162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r>
              <a:rPr lang="en-US" altLang="zh-CN" b="1" smtClean="0">
                <a:latin typeface="微软雅黑" panose="020B0503020204020204" pitchFamily="34" charset="-122"/>
                <a:ea typeface="微软雅黑" panose="020B0503020204020204" pitchFamily="34" charset="-122"/>
              </a:rPr>
              <a:t>1.2 </a:t>
            </a:r>
            <a:r>
              <a:rPr lang="zh-CN" altLang="en-US" b="1" smtClean="0">
                <a:latin typeface="微软雅黑" panose="020B0503020204020204" pitchFamily="34" charset="-122"/>
                <a:ea typeface="微软雅黑" panose="020B0503020204020204" pitchFamily="34" charset="-122"/>
              </a:rPr>
              <a:t>运动控制系统的历史与发展</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338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1" name="Rectangle 3"/>
          <p:cNvSpPr>
            <a:spLocks noGrp="1" noChangeArrowheads="1"/>
          </p:cNvSpPr>
          <p:nvPr>
            <p:ph type="body" idx="1"/>
          </p:nvPr>
        </p:nvSpPr>
        <p:spPr>
          <a:xfrm>
            <a:off x="611560" y="1700808"/>
            <a:ext cx="7762875" cy="3611562"/>
          </a:xfrm>
        </p:spPr>
        <p:txBody>
          <a:bodyPr/>
          <a:lstStyle/>
          <a:p>
            <a:pP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基于</a:t>
            </a:r>
            <a:r>
              <a:rPr lang="zh-CN" altLang="en-US" b="1" dirty="0">
                <a:solidFill>
                  <a:srgbClr val="0000CC"/>
                </a:solidFill>
                <a:latin typeface="微软雅黑" panose="020B0503020204020204" pitchFamily="34" charset="-122"/>
                <a:ea typeface="微软雅黑" panose="020B0503020204020204" pitchFamily="34" charset="-122"/>
              </a:rPr>
              <a:t>稳态模型</a:t>
            </a:r>
            <a:r>
              <a:rPr lang="zh-CN" altLang="en-US" b="1" dirty="0">
                <a:latin typeface="微软雅黑" panose="020B0503020204020204" pitchFamily="34" charset="-122"/>
                <a:ea typeface="微软雅黑" panose="020B0503020204020204" pitchFamily="34" charset="-122"/>
              </a:rPr>
              <a:t>的交流调速系统</a:t>
            </a:r>
          </a:p>
          <a:p>
            <a:pPr>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转速</a:t>
            </a:r>
            <a:r>
              <a:rPr lang="zh-CN" altLang="en-US" b="1" dirty="0">
                <a:latin typeface="微软雅黑" panose="020B0503020204020204" pitchFamily="34" charset="-122"/>
                <a:ea typeface="微软雅黑" panose="020B0503020204020204" pitchFamily="34" charset="-122"/>
              </a:rPr>
              <a:t>开环的</a:t>
            </a:r>
            <a:r>
              <a:rPr lang="zh-CN" altLang="en-US" b="1" dirty="0">
                <a:solidFill>
                  <a:srgbClr val="0000CC"/>
                </a:solidFill>
                <a:latin typeface="微软雅黑" panose="020B0503020204020204" pitchFamily="34" charset="-122"/>
                <a:ea typeface="微软雅黑" panose="020B0503020204020204" pitchFamily="34" charset="-122"/>
              </a:rPr>
              <a:t>变压</a:t>
            </a:r>
            <a:r>
              <a:rPr lang="zh-CN" altLang="en-US" b="1" dirty="0" smtClean="0">
                <a:solidFill>
                  <a:srgbClr val="0000CC"/>
                </a:solidFill>
                <a:latin typeface="微软雅黑" panose="020B0503020204020204" pitchFamily="34" charset="-122"/>
                <a:ea typeface="微软雅黑" panose="020B0503020204020204" pitchFamily="34" charset="-122"/>
              </a:rPr>
              <a:t>变频调速</a:t>
            </a:r>
            <a:endParaRPr lang="en-US" altLang="zh-CN" b="1" dirty="0" smtClean="0">
              <a:solidFill>
                <a:srgbClr val="0000CC"/>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转速</a:t>
            </a:r>
            <a:r>
              <a:rPr lang="zh-CN" altLang="en-US" b="1" dirty="0">
                <a:latin typeface="微软雅黑" panose="020B0503020204020204" pitchFamily="34" charset="-122"/>
                <a:ea typeface="微软雅黑" panose="020B0503020204020204" pitchFamily="34" charset="-122"/>
              </a:rPr>
              <a:t>闭环的</a:t>
            </a:r>
            <a:r>
              <a:rPr lang="zh-CN" altLang="en-US" b="1" dirty="0">
                <a:solidFill>
                  <a:srgbClr val="0000CC"/>
                </a:solidFill>
                <a:latin typeface="微软雅黑" panose="020B0503020204020204" pitchFamily="34" charset="-122"/>
                <a:ea typeface="微软雅黑" panose="020B0503020204020204" pitchFamily="34" charset="-122"/>
              </a:rPr>
              <a:t>转差频率控制</a:t>
            </a:r>
            <a:r>
              <a:rPr lang="zh-CN" altLang="en-US" b="1" dirty="0">
                <a:latin typeface="微软雅黑" panose="020B0503020204020204" pitchFamily="34" charset="-122"/>
                <a:ea typeface="微软雅黑" panose="020B0503020204020204" pitchFamily="34" charset="-122"/>
              </a:rPr>
              <a:t>系统</a:t>
            </a:r>
          </a:p>
          <a:p>
            <a:pP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动态性能无法与直流调速系统相比</a:t>
            </a:r>
          </a:p>
        </p:txBody>
      </p:sp>
      <p:sp>
        <p:nvSpPr>
          <p:cNvPr id="4" name="Rectangle 2"/>
          <p:cNvSpPr txBox="1">
            <a:spLocks noChangeArrowheads="1"/>
          </p:cNvSpPr>
          <p:nvPr/>
        </p:nvSpPr>
        <p:spPr bwMode="auto">
          <a:xfrm>
            <a:off x="539552" y="548680"/>
            <a:ext cx="8162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r>
              <a:rPr lang="en-US" altLang="zh-CN" b="1" smtClean="0">
                <a:latin typeface="微软雅黑" panose="020B0503020204020204" pitchFamily="34" charset="-122"/>
                <a:ea typeface="微软雅黑" panose="020B0503020204020204" pitchFamily="34" charset="-122"/>
              </a:rPr>
              <a:t>1.2 </a:t>
            </a:r>
            <a:r>
              <a:rPr lang="zh-CN" altLang="en-US" b="1" smtClean="0">
                <a:latin typeface="微软雅黑" panose="020B0503020204020204" pitchFamily="34" charset="-122"/>
                <a:ea typeface="微软雅黑" panose="020B0503020204020204" pitchFamily="34" charset="-122"/>
              </a:rPr>
              <a:t>运动控制系统的历史与发展</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9493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3" name="Rectangle 3"/>
          <p:cNvSpPr>
            <a:spLocks noGrp="1" noChangeArrowheads="1"/>
          </p:cNvSpPr>
          <p:nvPr>
            <p:ph type="body" idx="1"/>
          </p:nvPr>
        </p:nvSpPr>
        <p:spPr>
          <a:xfrm>
            <a:off x="529559" y="1556792"/>
            <a:ext cx="7762875" cy="3611562"/>
          </a:xfrm>
        </p:spPr>
        <p:txBody>
          <a:bodyPr/>
          <a:lstStyle/>
          <a:p>
            <a:pPr>
              <a:lnSpc>
                <a:spcPct val="125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基于</a:t>
            </a:r>
            <a:r>
              <a:rPr lang="zh-CN" altLang="en-US" b="1" dirty="0">
                <a:solidFill>
                  <a:srgbClr val="0000CC"/>
                </a:solidFill>
                <a:latin typeface="微软雅黑" panose="020B0503020204020204" pitchFamily="34" charset="-122"/>
                <a:ea typeface="微软雅黑" panose="020B0503020204020204" pitchFamily="34" charset="-122"/>
              </a:rPr>
              <a:t>动态模型</a:t>
            </a:r>
            <a:r>
              <a:rPr lang="zh-CN" altLang="en-US" b="1" dirty="0">
                <a:latin typeface="微软雅黑" panose="020B0503020204020204" pitchFamily="34" charset="-122"/>
                <a:ea typeface="微软雅黑" panose="020B0503020204020204" pitchFamily="34" charset="-122"/>
              </a:rPr>
              <a:t>的交流调速系统</a:t>
            </a:r>
          </a:p>
          <a:p>
            <a:pPr>
              <a:lnSpc>
                <a:spcPct val="125000"/>
              </a:lnSpc>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矢量控制系统</a:t>
            </a:r>
            <a:endParaRPr lang="en-US" altLang="zh-CN" b="1"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直接转矩控制</a:t>
            </a:r>
            <a:r>
              <a:rPr lang="zh-CN" altLang="en-US" b="1" dirty="0">
                <a:latin typeface="微软雅黑" panose="020B0503020204020204" pitchFamily="34" charset="-122"/>
                <a:ea typeface="微软雅黑" panose="020B0503020204020204" pitchFamily="34" charset="-122"/>
              </a:rPr>
              <a:t>系统</a:t>
            </a:r>
          </a:p>
          <a:p>
            <a:pPr>
              <a:lnSpc>
                <a:spcPct val="1250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动态性能良好，取代直流调速系统</a:t>
            </a:r>
          </a:p>
        </p:txBody>
      </p:sp>
      <p:sp>
        <p:nvSpPr>
          <p:cNvPr id="4" name="Rectangle 2"/>
          <p:cNvSpPr txBox="1">
            <a:spLocks noChangeArrowheads="1"/>
          </p:cNvSpPr>
          <p:nvPr/>
        </p:nvSpPr>
        <p:spPr bwMode="auto">
          <a:xfrm>
            <a:off x="539552" y="548680"/>
            <a:ext cx="8162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r>
              <a:rPr lang="en-US" altLang="zh-CN" b="1" smtClean="0">
                <a:latin typeface="微软雅黑" panose="020B0503020204020204" pitchFamily="34" charset="-122"/>
                <a:ea typeface="微软雅黑" panose="020B0503020204020204" pitchFamily="34" charset="-122"/>
              </a:rPr>
              <a:t>1.2 </a:t>
            </a:r>
            <a:r>
              <a:rPr lang="zh-CN" altLang="en-US" b="1" smtClean="0">
                <a:latin typeface="微软雅黑" panose="020B0503020204020204" pitchFamily="34" charset="-122"/>
                <a:ea typeface="微软雅黑" panose="020B0503020204020204" pitchFamily="34" charset="-122"/>
              </a:rPr>
              <a:t>运动控制系统的历史与发展</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418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539552" y="548680"/>
            <a:ext cx="8162925" cy="762000"/>
          </a:xfrm>
        </p:spPr>
        <p:txBody>
          <a:bodyPr/>
          <a:lstStyle/>
          <a:p>
            <a:r>
              <a:rPr lang="en-US" altLang="zh-CN" b="1" dirty="0">
                <a:latin typeface="微软雅黑" panose="020B0503020204020204" pitchFamily="34" charset="-122"/>
                <a:ea typeface="微软雅黑" panose="020B0503020204020204" pitchFamily="34" charset="-122"/>
              </a:rPr>
              <a:t>1.2 </a:t>
            </a:r>
            <a:r>
              <a:rPr lang="zh-CN" altLang="en-US" b="1" dirty="0">
                <a:latin typeface="微软雅黑" panose="020B0503020204020204" pitchFamily="34" charset="-122"/>
                <a:ea typeface="微软雅黑" panose="020B0503020204020204" pitchFamily="34" charset="-122"/>
              </a:rPr>
              <a:t>运动控制系统的历史与发展</a:t>
            </a:r>
          </a:p>
        </p:txBody>
      </p:sp>
      <p:sp>
        <p:nvSpPr>
          <p:cNvPr id="825347" name="Rectangle 3"/>
          <p:cNvSpPr>
            <a:spLocks noGrp="1" noChangeArrowheads="1"/>
          </p:cNvSpPr>
          <p:nvPr>
            <p:ph type="body" idx="1"/>
          </p:nvPr>
        </p:nvSpPr>
        <p:spPr>
          <a:xfrm>
            <a:off x="539552" y="1628800"/>
            <a:ext cx="7691437" cy="4191000"/>
          </a:xfrm>
        </p:spPr>
        <p:txBody>
          <a:bodyPr/>
          <a:lstStyle/>
          <a:p>
            <a:pP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同步电动机交流调速系统</a:t>
            </a:r>
          </a:p>
          <a:p>
            <a:pPr algn="just">
              <a:buFont typeface="Wingdings" panose="05000000000000000000" pitchFamily="2" charset="2"/>
              <a:buNone/>
            </a:pPr>
            <a:r>
              <a:rPr lang="zh-CN" altLang="en-US" b="1" dirty="0" smtClean="0">
                <a:latin typeface="微软雅黑" panose="020B0503020204020204" pitchFamily="34" charset="-122"/>
                <a:ea typeface="微软雅黑" panose="020B0503020204020204" pitchFamily="34" charset="-122"/>
              </a:rPr>
              <a:t>同步电动机</a:t>
            </a:r>
            <a:r>
              <a:rPr lang="zh-CN" altLang="en-US" b="1" dirty="0">
                <a:latin typeface="微软雅黑" panose="020B0503020204020204" pitchFamily="34" charset="-122"/>
                <a:ea typeface="微软雅黑" panose="020B0503020204020204" pitchFamily="34" charset="-122"/>
              </a:rPr>
              <a:t>的转速与电源频率严格保持同步，机械特性硬。</a:t>
            </a:r>
          </a:p>
          <a:p>
            <a:pPr algn="just">
              <a:buFont typeface="Wingdings" panose="05000000000000000000" pitchFamily="2" charset="2"/>
              <a:buChar char="l"/>
            </a:pPr>
            <a:r>
              <a:rPr lang="zh-CN" altLang="en-US" b="1" dirty="0">
                <a:solidFill>
                  <a:srgbClr val="0000CC"/>
                </a:solidFill>
                <a:latin typeface="微软雅黑" panose="020B0503020204020204" pitchFamily="34" charset="-122"/>
                <a:ea typeface="微软雅黑" panose="020B0503020204020204" pitchFamily="34" charset="-122"/>
              </a:rPr>
              <a:t>电力电子变频技术</a:t>
            </a:r>
            <a:r>
              <a:rPr lang="zh-CN" altLang="en-US" b="1" dirty="0">
                <a:latin typeface="微软雅黑" panose="020B0503020204020204" pitchFamily="34" charset="-122"/>
                <a:ea typeface="微软雅黑" panose="020B0503020204020204" pitchFamily="34" charset="-122"/>
              </a:rPr>
              <a:t>的发展，成功地解决了阻碍同步电动机调速的</a:t>
            </a:r>
            <a:r>
              <a:rPr lang="zh-CN" altLang="en-US" b="1" dirty="0">
                <a:solidFill>
                  <a:srgbClr val="0000CC"/>
                </a:solidFill>
                <a:latin typeface="微软雅黑" panose="020B0503020204020204" pitchFamily="34" charset="-122"/>
                <a:ea typeface="微软雅黑" panose="020B0503020204020204" pitchFamily="34" charset="-122"/>
              </a:rPr>
              <a:t>失步和启动</a:t>
            </a:r>
            <a:r>
              <a:rPr lang="zh-CN" altLang="en-US" b="1" dirty="0">
                <a:latin typeface="微软雅黑" panose="020B0503020204020204" pitchFamily="34" charset="-122"/>
                <a:ea typeface="微软雅黑" panose="020B0503020204020204" pitchFamily="34" charset="-122"/>
              </a:rPr>
              <a:t>两大问题。</a:t>
            </a:r>
          </a:p>
        </p:txBody>
      </p:sp>
    </p:spTree>
    <p:extLst>
      <p:ext uri="{BB962C8B-B14F-4D97-AF65-F5344CB8AC3E}">
        <p14:creationId xmlns:p14="http://schemas.microsoft.com/office/powerpoint/2010/main" val="836549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539552" y="546100"/>
            <a:ext cx="8494911" cy="1077913"/>
          </a:xfrm>
        </p:spPr>
        <p:txBody>
          <a:bodyPr/>
          <a:lstStyle/>
          <a:p>
            <a:pPr>
              <a:lnSpc>
                <a:spcPct val="125000"/>
              </a:lnSpc>
            </a:pPr>
            <a:r>
              <a:rPr lang="en-US" altLang="zh-CN" sz="3200" b="1" dirty="0" smtClean="0">
                <a:latin typeface="微软雅黑" panose="020B0503020204020204" pitchFamily="34" charset="-122"/>
                <a:ea typeface="微软雅黑" panose="020B0503020204020204" pitchFamily="34" charset="-122"/>
              </a:rPr>
              <a:t>1. </a:t>
            </a:r>
            <a:r>
              <a:rPr lang="zh-CN" altLang="en-US" sz="3200" b="1" dirty="0" smtClean="0">
                <a:latin typeface="微软雅黑" panose="020B0503020204020204" pitchFamily="34" charset="-122"/>
                <a:ea typeface="微软雅黑" panose="020B0503020204020204" pitchFamily="34" charset="-122"/>
              </a:rPr>
              <a:t>运动控制关键</a:t>
            </a:r>
            <a:r>
              <a:rPr lang="en-US" altLang="zh-CN" sz="3200" b="1" dirty="0" smtClean="0">
                <a:latin typeface="微软雅黑" panose="020B0503020204020204" pitchFamily="34" charset="-122"/>
                <a:ea typeface="微软雅黑" panose="020B0503020204020204" pitchFamily="34" charset="-122"/>
              </a:rPr>
              <a:t>-</a:t>
            </a:r>
            <a:r>
              <a:rPr lang="zh-CN" altLang="en-US" sz="3200" b="1" dirty="0" smtClean="0">
                <a:latin typeface="微软雅黑" panose="020B0503020204020204" pitchFamily="34" charset="-122"/>
                <a:ea typeface="微软雅黑" panose="020B0503020204020204" pitchFamily="34" charset="-122"/>
              </a:rPr>
              <a:t>对电能</a:t>
            </a:r>
            <a:r>
              <a:rPr lang="en-US" altLang="zh-CN" sz="3200" b="1" dirty="0" smtClean="0">
                <a:latin typeface="微软雅黑" panose="020B0503020204020204" pitchFamily="34" charset="-122"/>
                <a:ea typeface="微软雅黑" panose="020B0503020204020204" pitchFamily="34" charset="-122"/>
              </a:rPr>
              <a:t>-</a:t>
            </a:r>
            <a:r>
              <a:rPr lang="zh-CN" altLang="en-US" sz="3200" b="1" dirty="0" smtClean="0">
                <a:latin typeface="微软雅黑" panose="020B0503020204020204" pitchFamily="34" charset="-122"/>
                <a:ea typeface="微软雅黑" panose="020B0503020204020204" pitchFamily="34" charset="-122"/>
              </a:rPr>
              <a:t>机械能转换过程进行有效控制</a:t>
            </a:r>
          </a:p>
        </p:txBody>
      </p:sp>
      <p:sp>
        <p:nvSpPr>
          <p:cNvPr id="23555" name="内容占位符 2"/>
          <p:cNvSpPr>
            <a:spLocks noGrp="1"/>
          </p:cNvSpPr>
          <p:nvPr>
            <p:ph idx="1"/>
          </p:nvPr>
        </p:nvSpPr>
        <p:spPr>
          <a:xfrm>
            <a:off x="467544" y="1916832"/>
            <a:ext cx="7848600" cy="4829175"/>
          </a:xfrm>
        </p:spPr>
        <p:txBody>
          <a:bodyPr/>
          <a:lstStyle/>
          <a:p>
            <a:pPr>
              <a:lnSpc>
                <a:spcPct val="125000"/>
              </a:lnSpc>
              <a:buFont typeface="Wingdings" panose="05000000000000000000" pitchFamily="2" charset="2"/>
              <a:buNone/>
            </a:pPr>
            <a:r>
              <a:rPr lang="zh-CN" altLang="en-US" dirty="0" smtClean="0">
                <a:latin typeface="微软雅黑" panose="020B0503020204020204" pitchFamily="34" charset="-122"/>
                <a:ea typeface="微软雅黑" panose="020B0503020204020204" pitchFamily="34" charset="-122"/>
              </a:rPr>
              <a:t>必须实现：</a:t>
            </a:r>
            <a:endParaRPr lang="en-US" altLang="zh-CN"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None/>
            </a:pPr>
            <a:r>
              <a:rPr lang="en-US" altLang="zh-CN" sz="2400" dirty="0">
                <a:solidFill>
                  <a:schemeClr val="tx1"/>
                </a:solidFill>
                <a:latin typeface="微软雅黑" panose="020B0503020204020204" pitchFamily="34" charset="-122"/>
                <a:ea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rPr>
              <a:t>给机电运动系统提供所须</a:t>
            </a:r>
            <a:r>
              <a:rPr lang="zh-CN" altLang="en-US" sz="2400" dirty="0">
                <a:solidFill>
                  <a:srgbClr val="0000CC"/>
                </a:solidFill>
                <a:latin typeface="微软雅黑" panose="020B0503020204020204" pitchFamily="34" charset="-122"/>
                <a:ea typeface="微软雅黑" panose="020B0503020204020204" pitchFamily="34" charset="-122"/>
              </a:rPr>
              <a:t>形态电能</a:t>
            </a:r>
            <a:endParaRPr lang="en-US" altLang="zh-CN" sz="2400" dirty="0">
              <a:solidFill>
                <a:srgbClr val="0000CC"/>
              </a:solidFill>
              <a:latin typeface="微软雅黑" panose="020B0503020204020204" pitchFamily="34" charset="-122"/>
              <a:ea typeface="微软雅黑" panose="020B0503020204020204" pitchFamily="34" charset="-122"/>
            </a:endParaRPr>
          </a:p>
          <a:p>
            <a:pPr>
              <a:lnSpc>
                <a:spcPct val="125000"/>
              </a:lnSpc>
            </a:pPr>
            <a:r>
              <a:rPr lang="zh-CN" altLang="en-US" sz="2400" dirty="0" smtClean="0">
                <a:latin typeface="微软雅黑" panose="020B0503020204020204" pitchFamily="34" charset="-122"/>
                <a:ea typeface="微软雅黑" panose="020B0503020204020204" pitchFamily="34" charset="-122"/>
              </a:rPr>
              <a:t>“电能形态”：电的类型，参数</a:t>
            </a:r>
            <a:endParaRPr lang="en-US" altLang="zh-CN" sz="2400" dirty="0" smtClean="0">
              <a:latin typeface="微软雅黑" panose="020B0503020204020204" pitchFamily="34" charset="-122"/>
              <a:ea typeface="微软雅黑" panose="020B0503020204020204" pitchFamily="34" charset="-122"/>
            </a:endParaRPr>
          </a:p>
          <a:p>
            <a:pPr>
              <a:lnSpc>
                <a:spcPct val="125000"/>
              </a:lnSpc>
            </a:pPr>
            <a:r>
              <a:rPr lang="zh-CN" altLang="en-US" sz="2400" dirty="0" smtClean="0">
                <a:latin typeface="微软雅黑" panose="020B0503020204020204" pitchFamily="34" charset="-122"/>
                <a:ea typeface="微软雅黑" panose="020B0503020204020204" pitchFamily="34" charset="-122"/>
              </a:rPr>
              <a:t> 电能形态变化称“变流”</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电力电子技术</a:t>
            </a:r>
            <a:endParaRPr lang="en-US" altLang="zh-CN" sz="2400"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None/>
            </a:pP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对机电系统实施</a:t>
            </a:r>
            <a:r>
              <a:rPr lang="zh-CN" altLang="en-US" sz="2400" dirty="0" smtClean="0">
                <a:solidFill>
                  <a:srgbClr val="0000CC"/>
                </a:solidFill>
                <a:latin typeface="微软雅黑" panose="020B0503020204020204" pitchFamily="34" charset="-122"/>
                <a:ea typeface="微软雅黑" panose="020B0503020204020204" pitchFamily="34" charset="-122"/>
              </a:rPr>
              <a:t>控制</a:t>
            </a:r>
            <a:r>
              <a:rPr lang="en-US" altLang="zh-CN" sz="2400" dirty="0" smtClean="0">
                <a:solidFill>
                  <a:srgbClr val="0000CC"/>
                </a:solidFill>
                <a:latin typeface="微软雅黑" panose="020B0503020204020204" pitchFamily="34" charset="-122"/>
                <a:ea typeface="微软雅黑" panose="020B0503020204020204" pitchFamily="34" charset="-122"/>
              </a:rPr>
              <a:t>-</a:t>
            </a:r>
            <a:r>
              <a:rPr lang="zh-CN" altLang="en-US" sz="2400" dirty="0" smtClean="0">
                <a:solidFill>
                  <a:srgbClr val="0000CC"/>
                </a:solidFill>
                <a:latin typeface="微软雅黑" panose="020B0503020204020204" pitchFamily="34" charset="-122"/>
                <a:ea typeface="微软雅黑" panose="020B0503020204020204" pitchFamily="34" charset="-122"/>
              </a:rPr>
              <a:t>所需运动特性</a:t>
            </a:r>
            <a:endParaRPr lang="en-US" altLang="zh-CN" sz="2400" dirty="0" smtClean="0">
              <a:solidFill>
                <a:srgbClr val="0000CC"/>
              </a:solidFill>
              <a:latin typeface="微软雅黑" panose="020B0503020204020204" pitchFamily="34" charset="-122"/>
              <a:ea typeface="微软雅黑" panose="020B0503020204020204" pitchFamily="34" charset="-122"/>
            </a:endParaRPr>
          </a:p>
          <a:p>
            <a:pPr>
              <a:lnSpc>
                <a:spcPct val="125000"/>
              </a:lnSpc>
            </a:pPr>
            <a:r>
              <a:rPr lang="zh-CN" altLang="en-US" sz="2400" dirty="0" smtClean="0">
                <a:latin typeface="微软雅黑" panose="020B0503020204020204" pitchFamily="34" charset="-122"/>
                <a:ea typeface="微软雅黑" panose="020B0503020204020204" pitchFamily="34" charset="-122"/>
              </a:rPr>
              <a:t>被控制对象为电机</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电机理论</a:t>
            </a:r>
            <a:endParaRPr lang="en-US" altLang="zh-CN" sz="2400" dirty="0" smtClean="0">
              <a:latin typeface="微软雅黑" panose="020B0503020204020204" pitchFamily="34" charset="-122"/>
              <a:ea typeface="微软雅黑" panose="020B0503020204020204" pitchFamily="34" charset="-122"/>
            </a:endParaRPr>
          </a:p>
          <a:p>
            <a:pPr>
              <a:lnSpc>
                <a:spcPct val="125000"/>
              </a:lnSpc>
            </a:pPr>
            <a:r>
              <a:rPr lang="zh-CN" altLang="en-US" sz="2400" dirty="0" smtClean="0">
                <a:latin typeface="微软雅黑" panose="020B0503020204020204" pitchFamily="34" charset="-122"/>
                <a:ea typeface="微软雅黑" panose="020B0503020204020204" pitchFamily="34" charset="-122"/>
              </a:rPr>
              <a:t>控制以闭环、解耦为核心</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控制理论</a:t>
            </a:r>
            <a:endParaRPr lang="en-US" altLang="zh-CN" sz="2400"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None/>
            </a:pPr>
            <a:r>
              <a:rPr lang="zh-CN" altLang="en-US" sz="2400" dirty="0" smtClean="0">
                <a:solidFill>
                  <a:schemeClr val="tx2"/>
                </a:solidFill>
                <a:latin typeface="微软雅黑" panose="020B0503020204020204" pitchFamily="34" charset="-122"/>
                <a:ea typeface="微软雅黑" panose="020B0503020204020204" pitchFamily="34" charset="-122"/>
              </a:rPr>
              <a:t>  </a:t>
            </a:r>
            <a:r>
              <a:rPr lang="en-US" altLang="zh-CN" sz="2400" dirty="0" smtClean="0">
                <a:solidFill>
                  <a:schemeClr val="tx2"/>
                </a:solidFill>
                <a:latin typeface="微软雅黑" panose="020B0503020204020204" pitchFamily="34" charset="-122"/>
                <a:ea typeface="微软雅黑" panose="020B0503020204020204" pitchFamily="34" charset="-122"/>
              </a:rPr>
              <a:t>PID</a:t>
            </a:r>
            <a:r>
              <a:rPr lang="zh-CN" altLang="en-US" sz="2400" dirty="0" smtClean="0">
                <a:solidFill>
                  <a:schemeClr val="tx2"/>
                </a:solidFill>
                <a:latin typeface="微软雅黑" panose="020B0503020204020204" pitchFamily="34" charset="-122"/>
                <a:ea typeface="微软雅黑" panose="020B0503020204020204" pitchFamily="34" charset="-122"/>
              </a:rPr>
              <a:t>控制</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模糊控制</a:t>
            </a:r>
            <a:r>
              <a:rPr lang="en-US" altLang="zh-CN" sz="2400" dirty="0" smtClean="0">
                <a:solidFill>
                  <a:schemeClr val="tx2"/>
                </a:solidFill>
                <a:latin typeface="微软雅黑" panose="020B0503020204020204" pitchFamily="34" charset="-122"/>
                <a:ea typeface="微软雅黑" panose="020B0503020204020204" pitchFamily="34" charset="-122"/>
              </a:rPr>
              <a:t>,</a:t>
            </a:r>
            <a:r>
              <a:rPr lang="zh-CN" altLang="en-US" sz="2400" dirty="0" smtClean="0">
                <a:solidFill>
                  <a:schemeClr val="tx2"/>
                </a:solidFill>
                <a:latin typeface="微软雅黑" panose="020B0503020204020204" pitchFamily="34" charset="-122"/>
                <a:ea typeface="微软雅黑" panose="020B0503020204020204" pitchFamily="34" charset="-122"/>
              </a:rPr>
              <a:t>矢量控制等等；</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2012556"/>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39750" y="765175"/>
            <a:ext cx="8162925" cy="762000"/>
          </a:xfrm>
        </p:spPr>
        <p:txBody>
          <a:bodyPr/>
          <a:lstStyle/>
          <a:p>
            <a:r>
              <a:rPr lang="en-US" altLang="zh-CN" b="1" dirty="0" smtClean="0">
                <a:latin typeface="微软雅黑" panose="020B0503020204020204" pitchFamily="34" charset="-122"/>
                <a:ea typeface="微软雅黑" panose="020B0503020204020204" pitchFamily="34" charset="-122"/>
              </a:rPr>
              <a:t>1.3 </a:t>
            </a:r>
            <a:r>
              <a:rPr lang="zh-CN" altLang="en-US" b="1" dirty="0" smtClean="0">
                <a:latin typeface="微软雅黑" panose="020B0503020204020204" pitchFamily="34" charset="-122"/>
                <a:ea typeface="微软雅黑" panose="020B0503020204020204" pitchFamily="34" charset="-122"/>
              </a:rPr>
              <a:t>运动控制系统转矩控制规律</a:t>
            </a:r>
            <a:r>
              <a:rPr lang="zh-CN" altLang="en-US" dirty="0" smtClean="0">
                <a:latin typeface="微软雅黑" panose="020B0503020204020204" pitchFamily="34" charset="-122"/>
                <a:ea typeface="微软雅黑" panose="020B0503020204020204" pitchFamily="34" charset="-122"/>
              </a:rPr>
              <a:t> </a:t>
            </a:r>
          </a:p>
        </p:txBody>
      </p:sp>
      <p:sp>
        <p:nvSpPr>
          <p:cNvPr id="35843" name="Rectangle 3"/>
          <p:cNvSpPr>
            <a:spLocks noGrp="1" noChangeArrowheads="1"/>
          </p:cNvSpPr>
          <p:nvPr>
            <p:ph idx="1"/>
          </p:nvPr>
        </p:nvSpPr>
        <p:spPr>
          <a:xfrm>
            <a:off x="574795" y="1777259"/>
            <a:ext cx="7691437" cy="1150938"/>
          </a:xfrm>
        </p:spPr>
        <p:txBody>
          <a:bodyPr/>
          <a:lstStyle/>
          <a:p>
            <a:pPr>
              <a:buFont typeface="Wingdings" panose="05000000000000000000" pitchFamily="2" charset="2"/>
              <a:buChar char="p"/>
            </a:pPr>
            <a:r>
              <a:rPr lang="zh-CN" altLang="en-US" dirty="0" smtClean="0">
                <a:solidFill>
                  <a:schemeClr val="tx1"/>
                </a:solidFill>
                <a:latin typeface="微软雅黑" panose="020B0503020204020204" pitchFamily="34" charset="-122"/>
                <a:ea typeface="微软雅黑" panose="020B0503020204020204" pitchFamily="34" charset="-122"/>
              </a:rPr>
              <a:t>运动控制系统的基本运动方程式</a:t>
            </a:r>
          </a:p>
        </p:txBody>
      </p:sp>
      <p:graphicFrame>
        <p:nvGraphicFramePr>
          <p:cNvPr id="35844" name="Object 4"/>
          <p:cNvGraphicFramePr>
            <a:graphicFrameLocks noChangeAspect="1"/>
          </p:cNvGraphicFramePr>
          <p:nvPr>
            <p:extLst>
              <p:ext uri="{D42A27DB-BD31-4B8C-83A1-F6EECF244321}">
                <p14:modId xmlns:p14="http://schemas.microsoft.com/office/powerpoint/2010/main" val="2552188036"/>
              </p:ext>
            </p:extLst>
          </p:nvPr>
        </p:nvGraphicFramePr>
        <p:xfrm>
          <a:off x="1187450" y="2492375"/>
          <a:ext cx="5832475" cy="2305050"/>
        </p:xfrm>
        <a:graphic>
          <a:graphicData uri="http://schemas.openxmlformats.org/presentationml/2006/ole">
            <mc:AlternateContent xmlns:mc="http://schemas.openxmlformats.org/markup-compatibility/2006">
              <mc:Choice xmlns:v="urn:schemas-microsoft-com:vml" Requires="v">
                <p:oleObj spid="_x0000_s3087" name="Equation" r:id="rId3" imgW="1955800" imgH="812800" progId="Equation.DSMT4">
                  <p:embed/>
                </p:oleObj>
              </mc:Choice>
              <mc:Fallback>
                <p:oleObj name="Equation" r:id="rId3" imgW="1955800" imgH="812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492375"/>
                        <a:ext cx="5832475" cy="23050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1680240"/>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39750" y="765175"/>
            <a:ext cx="8162925" cy="762000"/>
          </a:xfrm>
        </p:spPr>
        <p:txBody>
          <a:bodyPr/>
          <a:lstStyle/>
          <a:p>
            <a:pPr>
              <a:lnSpc>
                <a:spcPct val="125000"/>
              </a:lnSpc>
            </a:pPr>
            <a:r>
              <a:rPr lang="en-US" altLang="zh-CN" b="1" dirty="0" smtClean="0">
                <a:latin typeface="微软雅黑" panose="020B0503020204020204" pitchFamily="34" charset="-122"/>
                <a:ea typeface="微软雅黑" panose="020B0503020204020204" pitchFamily="34" charset="-122"/>
              </a:rPr>
              <a:t>1.3 </a:t>
            </a:r>
            <a:r>
              <a:rPr lang="zh-CN" altLang="en-US" b="1" dirty="0" smtClean="0">
                <a:latin typeface="微软雅黑" panose="020B0503020204020204" pitchFamily="34" charset="-122"/>
                <a:ea typeface="微软雅黑" panose="020B0503020204020204" pitchFamily="34" charset="-122"/>
              </a:rPr>
              <a:t>运动控制系统转矩控制规律</a:t>
            </a:r>
            <a:r>
              <a:rPr lang="zh-CN" altLang="en-US" dirty="0" smtClean="0">
                <a:latin typeface="微软雅黑" panose="020B0503020204020204" pitchFamily="34" charset="-122"/>
                <a:ea typeface="微软雅黑" panose="020B0503020204020204" pitchFamily="34" charset="-122"/>
              </a:rPr>
              <a:t> </a:t>
            </a:r>
          </a:p>
        </p:txBody>
      </p:sp>
      <p:sp>
        <p:nvSpPr>
          <p:cNvPr id="36867" name="Rectangle 3"/>
          <p:cNvSpPr>
            <a:spLocks noGrp="1" noChangeArrowheads="1"/>
          </p:cNvSpPr>
          <p:nvPr>
            <p:ph idx="1"/>
          </p:nvPr>
        </p:nvSpPr>
        <p:spPr>
          <a:xfrm>
            <a:off x="611560" y="1668880"/>
            <a:ext cx="7691437" cy="1368425"/>
          </a:xfrm>
        </p:spPr>
        <p:txBody>
          <a:bodyPr/>
          <a:lstStyle/>
          <a:p>
            <a:pPr>
              <a:lnSpc>
                <a:spcPct val="125000"/>
              </a:lnSpc>
              <a:buFont typeface="Wingdings" panose="05000000000000000000" pitchFamily="2" charset="2"/>
              <a:buChar char="p"/>
            </a:pPr>
            <a:r>
              <a:rPr lang="zh-CN" altLang="en-US" dirty="0" smtClean="0">
                <a:solidFill>
                  <a:schemeClr val="tx1"/>
                </a:solidFill>
                <a:latin typeface="微软雅黑" panose="020B0503020204020204" pitchFamily="34" charset="-122"/>
                <a:ea typeface="微软雅黑" panose="020B0503020204020204" pitchFamily="34" charset="-122"/>
              </a:rPr>
              <a:t>忽略</a:t>
            </a:r>
            <a:r>
              <a:rPr lang="zh-CN" altLang="en-US" dirty="0" smtClean="0">
                <a:solidFill>
                  <a:srgbClr val="0000CC"/>
                </a:solidFill>
                <a:latin typeface="微软雅黑" panose="020B0503020204020204" pitchFamily="34" charset="-122"/>
                <a:ea typeface="微软雅黑" panose="020B0503020204020204" pitchFamily="34" charset="-122"/>
              </a:rPr>
              <a:t>阻尼转矩</a:t>
            </a:r>
            <a:r>
              <a:rPr lang="zh-CN" altLang="en-US" dirty="0" smtClean="0">
                <a:solidFill>
                  <a:schemeClr val="tx1"/>
                </a:solidFill>
                <a:latin typeface="微软雅黑" panose="020B0503020204020204" pitchFamily="34" charset="-122"/>
                <a:ea typeface="微软雅黑" panose="020B0503020204020204" pitchFamily="34" charset="-122"/>
              </a:rPr>
              <a:t>和</a:t>
            </a:r>
            <a:r>
              <a:rPr lang="zh-CN" altLang="en-US" dirty="0" smtClean="0">
                <a:solidFill>
                  <a:srgbClr val="0000CC"/>
                </a:solidFill>
                <a:latin typeface="微软雅黑" panose="020B0503020204020204" pitchFamily="34" charset="-122"/>
                <a:ea typeface="微软雅黑" panose="020B0503020204020204" pitchFamily="34" charset="-122"/>
              </a:rPr>
              <a:t>扭转弹性转矩</a:t>
            </a:r>
            <a:r>
              <a:rPr lang="zh-CN" altLang="en-US" dirty="0" smtClean="0">
                <a:solidFill>
                  <a:schemeClr val="tx1"/>
                </a:solidFill>
                <a:latin typeface="微软雅黑" panose="020B0503020204020204" pitchFamily="34" charset="-122"/>
                <a:ea typeface="微软雅黑" panose="020B0503020204020204" pitchFamily="34" charset="-122"/>
              </a:rPr>
              <a:t>，运动控制系统的简化运动方程式</a:t>
            </a:r>
          </a:p>
        </p:txBody>
      </p:sp>
      <p:graphicFrame>
        <p:nvGraphicFramePr>
          <p:cNvPr id="36868" name="Object 4"/>
          <p:cNvGraphicFramePr>
            <a:graphicFrameLocks noChangeAspect="1"/>
          </p:cNvGraphicFramePr>
          <p:nvPr>
            <p:extLst>
              <p:ext uri="{D42A27DB-BD31-4B8C-83A1-F6EECF244321}">
                <p14:modId xmlns:p14="http://schemas.microsoft.com/office/powerpoint/2010/main" val="3505854903"/>
              </p:ext>
            </p:extLst>
          </p:nvPr>
        </p:nvGraphicFramePr>
        <p:xfrm>
          <a:off x="1730375" y="3036888"/>
          <a:ext cx="4384675" cy="2798762"/>
        </p:xfrm>
        <a:graphic>
          <a:graphicData uri="http://schemas.openxmlformats.org/presentationml/2006/ole">
            <mc:AlternateContent xmlns:mc="http://schemas.openxmlformats.org/markup-compatibility/2006">
              <mc:Choice xmlns:v="urn:schemas-microsoft-com:vml" Requires="v">
                <p:oleObj spid="_x0000_s4111" name="Equation" r:id="rId3" imgW="990360" imgH="812520" progId="Equation.DSMT4">
                  <p:embed/>
                </p:oleObj>
              </mc:Choice>
              <mc:Fallback>
                <p:oleObj name="Equation" r:id="rId3" imgW="990360" imgH="812520" progId="Equation.DSMT4">
                  <p:embed/>
                  <p:pic>
                    <p:nvPicPr>
                      <p:cNvPr id="0" name=""/>
                      <p:cNvPicPr>
                        <a:picLocks noChangeAspect="1" noChangeArrowheads="1"/>
                      </p:cNvPicPr>
                      <p:nvPr/>
                    </p:nvPicPr>
                    <p:blipFill>
                      <a:blip r:embed="rId4"/>
                      <a:srcRect/>
                      <a:stretch>
                        <a:fillRect/>
                      </a:stretch>
                    </p:blipFill>
                    <p:spPr bwMode="auto">
                      <a:xfrm>
                        <a:off x="1730375" y="3036888"/>
                        <a:ext cx="4384675" cy="279876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260486709"/>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9750" y="765175"/>
            <a:ext cx="8162925" cy="762000"/>
          </a:xfrm>
        </p:spPr>
        <p:txBody>
          <a:bodyPr/>
          <a:lstStyle/>
          <a:p>
            <a:r>
              <a:rPr lang="en-US" altLang="zh-CN" b="1" smtClean="0">
                <a:latin typeface="微软雅黑" panose="020B0503020204020204" pitchFamily="34" charset="-122"/>
                <a:ea typeface="微软雅黑" panose="020B0503020204020204" pitchFamily="34" charset="-122"/>
              </a:rPr>
              <a:t>1.3 </a:t>
            </a:r>
            <a:r>
              <a:rPr lang="zh-CN" altLang="en-US" b="1" smtClean="0">
                <a:latin typeface="微软雅黑" panose="020B0503020204020204" pitchFamily="34" charset="-122"/>
                <a:ea typeface="微软雅黑" panose="020B0503020204020204" pitchFamily="34" charset="-122"/>
              </a:rPr>
              <a:t>运动控制系统转矩控制规律</a:t>
            </a:r>
            <a:r>
              <a:rPr lang="zh-CN" altLang="en-US" smtClean="0">
                <a:latin typeface="微软雅黑" panose="020B0503020204020204" pitchFamily="34" charset="-122"/>
                <a:ea typeface="微软雅黑" panose="020B0503020204020204" pitchFamily="34" charset="-122"/>
              </a:rPr>
              <a:t> </a:t>
            </a:r>
          </a:p>
        </p:txBody>
      </p:sp>
      <p:sp>
        <p:nvSpPr>
          <p:cNvPr id="37891" name="Rectangle 3"/>
          <p:cNvSpPr>
            <a:spLocks noGrp="1" noChangeArrowheads="1"/>
          </p:cNvSpPr>
          <p:nvPr>
            <p:ph idx="1"/>
          </p:nvPr>
        </p:nvSpPr>
        <p:spPr>
          <a:xfrm>
            <a:off x="467544" y="1772816"/>
            <a:ext cx="8496944" cy="4032250"/>
          </a:xfrm>
        </p:spPr>
        <p:txBody>
          <a:bodyPr/>
          <a:lstStyle/>
          <a:p>
            <a:pPr>
              <a:buFont typeface="Wingdings" panose="05000000000000000000" pitchFamily="2" charset="2"/>
              <a:buChar char="p"/>
            </a:pPr>
            <a:r>
              <a:rPr lang="zh-CN" altLang="en-US" sz="3200" dirty="0" smtClean="0">
                <a:solidFill>
                  <a:srgbClr val="FF7C80"/>
                </a:solidFill>
                <a:latin typeface="微软雅黑" panose="020B0503020204020204" pitchFamily="34" charset="-122"/>
                <a:ea typeface="微软雅黑" panose="020B0503020204020204" pitchFamily="34" charset="-122"/>
              </a:rPr>
              <a:t>转矩控制是运动控制的根本问题</a:t>
            </a:r>
          </a:p>
          <a:p>
            <a:pPr>
              <a:lnSpc>
                <a:spcPts val="5000"/>
              </a:lnSpc>
              <a:buFont typeface="Wingdings" panose="05000000000000000000" pitchFamily="2" charset="2"/>
              <a:buChar char="Ø"/>
            </a:pPr>
            <a:r>
              <a:rPr lang="zh-CN" altLang="en-US" dirty="0" smtClean="0">
                <a:solidFill>
                  <a:schemeClr val="tx1"/>
                </a:solidFill>
                <a:latin typeface="微软雅黑" panose="020B0503020204020204" pitchFamily="34" charset="-122"/>
                <a:ea typeface="微软雅黑" panose="020B0503020204020204" pitchFamily="34" charset="-122"/>
              </a:rPr>
              <a:t>运动控制系统的任务就是控制电动机的转速和转角</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ts val="5000"/>
              </a:lnSpc>
              <a:buFont typeface="Wingdings" panose="05000000000000000000" pitchFamily="2" charset="2"/>
              <a:buChar char="Ø"/>
            </a:pPr>
            <a:r>
              <a:rPr lang="zh-CN" altLang="en-US" dirty="0" smtClean="0">
                <a:solidFill>
                  <a:schemeClr val="tx1"/>
                </a:solidFill>
                <a:latin typeface="微软雅黑" panose="020B0503020204020204" pitchFamily="34" charset="-122"/>
                <a:ea typeface="微软雅黑" panose="020B0503020204020204" pitchFamily="34" charset="-122"/>
              </a:rPr>
              <a:t>要</a:t>
            </a:r>
            <a:r>
              <a:rPr lang="zh-CN" altLang="en-US" dirty="0">
                <a:solidFill>
                  <a:schemeClr val="tx1"/>
                </a:solidFill>
                <a:latin typeface="微软雅黑" panose="020B0503020204020204" pitchFamily="34" charset="-122"/>
                <a:ea typeface="微软雅黑" panose="020B0503020204020204" pitchFamily="34" charset="-122"/>
              </a:rPr>
              <a:t>控制转速和转角，唯一的途径就是控制电动机的电磁转矩，使转速变化率按人们期望的规律变化。</a:t>
            </a:r>
          </a:p>
        </p:txBody>
      </p:sp>
      <p:graphicFrame>
        <p:nvGraphicFramePr>
          <p:cNvPr id="6" name="Object 4"/>
          <p:cNvGraphicFramePr>
            <a:graphicFrameLocks noChangeAspect="1"/>
          </p:cNvGraphicFramePr>
          <p:nvPr>
            <p:extLst>
              <p:ext uri="{D42A27DB-BD31-4B8C-83A1-F6EECF244321}">
                <p14:modId xmlns:p14="http://schemas.microsoft.com/office/powerpoint/2010/main" val="2398465640"/>
              </p:ext>
            </p:extLst>
          </p:nvPr>
        </p:nvGraphicFramePr>
        <p:xfrm>
          <a:off x="3059832" y="4694982"/>
          <a:ext cx="4384675" cy="1355725"/>
        </p:xfrm>
        <a:graphic>
          <a:graphicData uri="http://schemas.openxmlformats.org/presentationml/2006/ole">
            <mc:AlternateContent xmlns:mc="http://schemas.openxmlformats.org/markup-compatibility/2006">
              <mc:Choice xmlns:v="urn:schemas-microsoft-com:vml" Requires="v">
                <p:oleObj spid="_x0000_s39943" name="Equation" r:id="rId3" imgW="990360" imgH="393480" progId="Equation.DSMT4">
                  <p:embed/>
                </p:oleObj>
              </mc:Choice>
              <mc:Fallback>
                <p:oleObj name="Equation" r:id="rId3" imgW="990360" imgH="393480" progId="Equation.DSMT4">
                  <p:embed/>
                  <p:pic>
                    <p:nvPicPr>
                      <p:cNvPr id="0" name=""/>
                      <p:cNvPicPr>
                        <a:picLocks noChangeAspect="1" noChangeArrowheads="1"/>
                      </p:cNvPicPr>
                      <p:nvPr/>
                    </p:nvPicPr>
                    <p:blipFill>
                      <a:blip r:embed="rId4"/>
                      <a:srcRect/>
                      <a:stretch>
                        <a:fillRect/>
                      </a:stretch>
                    </p:blipFill>
                    <p:spPr bwMode="auto">
                      <a:xfrm>
                        <a:off x="3059832" y="4694982"/>
                        <a:ext cx="4384675" cy="135572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622341163"/>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39750" y="765175"/>
            <a:ext cx="8162925" cy="762000"/>
          </a:xfrm>
        </p:spPr>
        <p:txBody>
          <a:bodyPr/>
          <a:lstStyle/>
          <a:p>
            <a:r>
              <a:rPr lang="en-US" altLang="zh-CN" b="1" smtClean="0">
                <a:latin typeface="微软雅黑" panose="020B0503020204020204" pitchFamily="34" charset="-122"/>
                <a:ea typeface="微软雅黑" panose="020B0503020204020204" pitchFamily="34" charset="-122"/>
              </a:rPr>
              <a:t>1.3 </a:t>
            </a:r>
            <a:r>
              <a:rPr lang="zh-CN" altLang="en-US" b="1" smtClean="0">
                <a:latin typeface="微软雅黑" panose="020B0503020204020204" pitchFamily="34" charset="-122"/>
                <a:ea typeface="微软雅黑" panose="020B0503020204020204" pitchFamily="34" charset="-122"/>
              </a:rPr>
              <a:t>运动控制系统转矩控制规律</a:t>
            </a:r>
            <a:r>
              <a:rPr lang="zh-CN" altLang="en-US" smtClean="0">
                <a:latin typeface="微软雅黑" panose="020B0503020204020204" pitchFamily="34" charset="-122"/>
                <a:ea typeface="微软雅黑" panose="020B0503020204020204" pitchFamily="34" charset="-122"/>
              </a:rPr>
              <a:t> </a:t>
            </a:r>
          </a:p>
        </p:txBody>
      </p:sp>
      <p:sp>
        <p:nvSpPr>
          <p:cNvPr id="38915" name="Rectangle 3"/>
          <p:cNvSpPr>
            <a:spLocks noGrp="1" noChangeArrowheads="1"/>
          </p:cNvSpPr>
          <p:nvPr>
            <p:ph idx="1"/>
          </p:nvPr>
        </p:nvSpPr>
        <p:spPr>
          <a:xfrm>
            <a:off x="539750" y="1772816"/>
            <a:ext cx="8280722" cy="4032250"/>
          </a:xfrm>
        </p:spPr>
        <p:txBody>
          <a:bodyPr/>
          <a:lstStyle/>
          <a:p>
            <a:pPr>
              <a:lnSpc>
                <a:spcPct val="125000"/>
              </a:lnSpc>
              <a:buFont typeface="Wingdings" panose="05000000000000000000" pitchFamily="2" charset="2"/>
              <a:buChar char="p"/>
            </a:pPr>
            <a:r>
              <a:rPr lang="zh-CN" altLang="en-US" sz="3200" dirty="0" smtClean="0">
                <a:solidFill>
                  <a:srgbClr val="FF7C80"/>
                </a:solidFill>
                <a:latin typeface="微软雅黑" panose="020B0503020204020204" pitchFamily="34" charset="-122"/>
                <a:ea typeface="微软雅黑" panose="020B0503020204020204" pitchFamily="34" charset="-122"/>
              </a:rPr>
              <a:t>磁链控制同样重要</a:t>
            </a:r>
          </a:p>
          <a:p>
            <a:pPr>
              <a:lnSpc>
                <a:spcPct val="125000"/>
              </a:lnSpc>
              <a:buNone/>
            </a:pPr>
            <a:r>
              <a:rPr lang="zh-CN" altLang="en-US" dirty="0" smtClean="0">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为了有效地控制电磁转矩，充分利用电机铁芯，</a:t>
            </a:r>
            <a:r>
              <a:rPr lang="zh-CN" altLang="en-US" dirty="0">
                <a:solidFill>
                  <a:srgbClr val="0000CC"/>
                </a:solidFill>
                <a:latin typeface="微软雅黑" panose="020B0503020204020204" pitchFamily="34" charset="-122"/>
                <a:ea typeface="微软雅黑" panose="020B0503020204020204" pitchFamily="34" charset="-122"/>
              </a:rPr>
              <a:t>在一定的电流作用下尽可能产生最大的电磁转矩</a:t>
            </a:r>
            <a:r>
              <a:rPr lang="zh-CN" altLang="en-US" dirty="0">
                <a:solidFill>
                  <a:schemeClr val="tx1"/>
                </a:solidFill>
                <a:latin typeface="微软雅黑" panose="020B0503020204020204" pitchFamily="34" charset="-122"/>
                <a:ea typeface="微软雅黑" panose="020B0503020204020204" pitchFamily="34" charset="-122"/>
              </a:rPr>
              <a:t>，必须在控制转矩的同时也控制</a:t>
            </a:r>
            <a:r>
              <a:rPr lang="zh-CN" altLang="en-US" dirty="0">
                <a:solidFill>
                  <a:srgbClr val="0000CC"/>
                </a:solidFill>
                <a:latin typeface="微软雅黑" panose="020B0503020204020204" pitchFamily="34" charset="-122"/>
                <a:ea typeface="微软雅黑" panose="020B0503020204020204" pitchFamily="34" charset="-122"/>
              </a:rPr>
              <a:t>磁通</a:t>
            </a:r>
            <a:r>
              <a:rPr lang="zh-CN" altLang="en-US" dirty="0">
                <a:solidFill>
                  <a:schemeClr val="tx1"/>
                </a:solidFill>
                <a:latin typeface="微软雅黑" panose="020B0503020204020204" pitchFamily="34" charset="-122"/>
                <a:ea typeface="微软雅黑" panose="020B0503020204020204" pitchFamily="34" charset="-122"/>
              </a:rPr>
              <a:t>（或磁链）。</a:t>
            </a:r>
          </a:p>
        </p:txBody>
      </p:sp>
    </p:spTree>
    <p:extLst>
      <p:ext uri="{BB962C8B-B14F-4D97-AF65-F5344CB8AC3E}">
        <p14:creationId xmlns:p14="http://schemas.microsoft.com/office/powerpoint/2010/main" val="1514257626"/>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62768" y="548680"/>
            <a:ext cx="8162925" cy="762000"/>
          </a:xfrm>
        </p:spPr>
        <p:txBody>
          <a:bodyPr/>
          <a:lstStyle/>
          <a:p>
            <a:pPr>
              <a:lnSpc>
                <a:spcPct val="125000"/>
              </a:lnSpc>
            </a:pPr>
            <a:r>
              <a:rPr lang="en-US" altLang="zh-CN" b="1" dirty="0" smtClean="0">
                <a:latin typeface="微软雅黑" panose="020B0503020204020204" pitchFamily="34" charset="-122"/>
                <a:ea typeface="微软雅黑" panose="020B0503020204020204" pitchFamily="34" charset="-122"/>
              </a:rPr>
              <a:t>1.4 </a:t>
            </a:r>
            <a:r>
              <a:rPr lang="zh-CN" altLang="en-US" b="1" dirty="0" smtClean="0">
                <a:latin typeface="微软雅黑" panose="020B0503020204020204" pitchFamily="34" charset="-122"/>
                <a:ea typeface="微软雅黑" panose="020B0503020204020204" pitchFamily="34" charset="-122"/>
              </a:rPr>
              <a:t>生产机械的负载转矩特性</a:t>
            </a:r>
          </a:p>
        </p:txBody>
      </p:sp>
      <p:sp>
        <p:nvSpPr>
          <p:cNvPr id="39939" name="Rectangle 3"/>
          <p:cNvSpPr>
            <a:spLocks noGrp="1" noChangeArrowheads="1"/>
          </p:cNvSpPr>
          <p:nvPr>
            <p:ph idx="1"/>
          </p:nvPr>
        </p:nvSpPr>
        <p:spPr>
          <a:xfrm>
            <a:off x="562768" y="1556792"/>
            <a:ext cx="7609037" cy="3887788"/>
          </a:xfrm>
        </p:spPr>
        <p:txBody>
          <a:bodyPr/>
          <a:lstStyle/>
          <a:p>
            <a:pPr>
              <a:lnSpc>
                <a:spcPct val="125000"/>
              </a:lnSpc>
              <a:buFont typeface="Wingdings" panose="05000000000000000000" pitchFamily="2" charset="2"/>
              <a:buChar char="p"/>
            </a:pPr>
            <a:r>
              <a:rPr lang="zh-CN" altLang="en-US" dirty="0">
                <a:solidFill>
                  <a:schemeClr val="tx1"/>
                </a:solidFill>
                <a:latin typeface="微软雅黑" panose="020B0503020204020204" pitchFamily="34" charset="-122"/>
                <a:ea typeface="微软雅黑" panose="020B0503020204020204" pitchFamily="34" charset="-122"/>
              </a:rPr>
              <a:t>生产机械的</a:t>
            </a:r>
            <a:r>
              <a:rPr lang="zh-CN" altLang="en-US" dirty="0">
                <a:solidFill>
                  <a:srgbClr val="0000CC"/>
                </a:solidFill>
                <a:latin typeface="微软雅黑" panose="020B0503020204020204" pitchFamily="34" charset="-122"/>
                <a:ea typeface="微软雅黑" panose="020B0503020204020204" pitchFamily="34" charset="-122"/>
              </a:rPr>
              <a:t>负载转矩</a:t>
            </a:r>
            <a:r>
              <a:rPr lang="zh-CN" altLang="en-US" dirty="0">
                <a:solidFill>
                  <a:schemeClr val="tx1"/>
                </a:solidFill>
                <a:latin typeface="微软雅黑" panose="020B0503020204020204" pitchFamily="34" charset="-122"/>
                <a:ea typeface="微软雅黑" panose="020B0503020204020204" pitchFamily="34" charset="-122"/>
              </a:rPr>
              <a:t>是一个必然存在的不可控扰动输入。</a:t>
            </a:r>
          </a:p>
          <a:p>
            <a:pPr>
              <a:lnSpc>
                <a:spcPct val="125000"/>
              </a:lnSpc>
              <a:buFont typeface="Wingdings" panose="05000000000000000000" pitchFamily="2" charset="2"/>
              <a:buChar char="p"/>
            </a:pPr>
            <a:r>
              <a:rPr lang="zh-CN" altLang="en-US" dirty="0">
                <a:solidFill>
                  <a:schemeClr val="tx1"/>
                </a:solidFill>
                <a:latin typeface="微软雅黑" panose="020B0503020204020204" pitchFamily="34" charset="-122"/>
                <a:ea typeface="微软雅黑" panose="020B0503020204020204" pitchFamily="34" charset="-122"/>
              </a:rPr>
              <a:t>归纳出几种</a:t>
            </a:r>
            <a:r>
              <a:rPr lang="zh-CN" altLang="en-US" dirty="0">
                <a:solidFill>
                  <a:srgbClr val="0000CC"/>
                </a:solidFill>
                <a:latin typeface="微软雅黑" panose="020B0503020204020204" pitchFamily="34" charset="-122"/>
                <a:ea typeface="微软雅黑" panose="020B0503020204020204" pitchFamily="34" charset="-122"/>
              </a:rPr>
              <a:t>典型</a:t>
            </a:r>
            <a:r>
              <a:rPr lang="zh-CN" altLang="en-US" dirty="0">
                <a:solidFill>
                  <a:schemeClr val="tx1"/>
                </a:solidFill>
                <a:latin typeface="微软雅黑" panose="020B0503020204020204" pitchFamily="34" charset="-122"/>
                <a:ea typeface="微软雅黑" panose="020B0503020204020204" pitchFamily="34" charset="-122"/>
              </a:rPr>
              <a:t>的生产机械负载转矩特性，实际负载可能是多个典型负载的组合，应根据实际负载的具体情况加以分析。</a:t>
            </a:r>
          </a:p>
        </p:txBody>
      </p:sp>
    </p:spTree>
    <p:extLst>
      <p:ext uri="{BB962C8B-B14F-4D97-AF65-F5344CB8AC3E}">
        <p14:creationId xmlns:p14="http://schemas.microsoft.com/office/powerpoint/2010/main" val="3447720098"/>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11560" y="1355813"/>
            <a:ext cx="8162925" cy="762000"/>
          </a:xfrm>
        </p:spPr>
        <p:txBody>
          <a:bodyPr/>
          <a:lstStyle/>
          <a:p>
            <a:r>
              <a:rPr lang="zh-CN" altLang="en-US" sz="3600" b="1" dirty="0" smtClean="0">
                <a:latin typeface="微软雅黑" panose="020B0503020204020204" pitchFamily="34" charset="-122"/>
                <a:ea typeface="微软雅黑" panose="020B0503020204020204" pitchFamily="34" charset="-122"/>
              </a:rPr>
              <a:t>恒转矩负载</a:t>
            </a:r>
            <a:r>
              <a:rPr lang="zh-CN" altLang="en-US" sz="3600" dirty="0" smtClean="0">
                <a:latin typeface="微软雅黑" panose="020B0503020204020204" pitchFamily="34" charset="-122"/>
                <a:ea typeface="微软雅黑" panose="020B0503020204020204" pitchFamily="34" charset="-122"/>
              </a:rPr>
              <a:t> </a:t>
            </a:r>
          </a:p>
        </p:txBody>
      </p:sp>
      <p:sp>
        <p:nvSpPr>
          <p:cNvPr id="40963" name="Rectangle 3"/>
          <p:cNvSpPr>
            <a:spLocks noGrp="1" noChangeArrowheads="1"/>
          </p:cNvSpPr>
          <p:nvPr>
            <p:ph idx="1"/>
          </p:nvPr>
        </p:nvSpPr>
        <p:spPr>
          <a:xfrm>
            <a:off x="467544" y="2060847"/>
            <a:ext cx="3888110" cy="3960441"/>
          </a:xfrm>
        </p:spPr>
        <p:txBody>
          <a:bodyPr/>
          <a:lstStyle/>
          <a:p>
            <a:pPr>
              <a:lnSpc>
                <a:spcPct val="125000"/>
              </a:lnSpc>
              <a:buFont typeface="Wingdings" panose="05000000000000000000" pitchFamily="2" charset="2"/>
              <a:buChar char="p"/>
            </a:pPr>
            <a:r>
              <a:rPr lang="zh-CN" altLang="en-US" sz="2400" dirty="0" smtClean="0">
                <a:solidFill>
                  <a:schemeClr val="tx1"/>
                </a:solidFill>
                <a:latin typeface="微软雅黑" panose="020B0503020204020204" pitchFamily="34" charset="-122"/>
                <a:ea typeface="微软雅黑" panose="020B0503020204020204" pitchFamily="34" charset="-122"/>
              </a:rPr>
              <a:t>负载转矩的大小恒定，称作恒转矩负载</a:t>
            </a:r>
            <a:endParaRPr lang="en-US" altLang="zh-CN" sz="2400" dirty="0" smtClean="0">
              <a:solidFill>
                <a:schemeClr val="tx1"/>
              </a:solidFill>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p"/>
            </a:pP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p"/>
            </a:pPr>
            <a:endParaRPr lang="zh-CN" altLang="en-US" sz="2400" dirty="0" smtClean="0">
              <a:solidFill>
                <a:schemeClr val="tx1"/>
              </a:solidFill>
              <a:latin typeface="微软雅黑" panose="020B0503020204020204" pitchFamily="34" charset="-122"/>
              <a:ea typeface="微软雅黑" panose="020B0503020204020204" pitchFamily="34" charset="-122"/>
            </a:endParaRPr>
          </a:p>
          <a:p>
            <a:pPr marL="0" indent="0">
              <a:lnSpc>
                <a:spcPct val="125000"/>
              </a:lnSpc>
              <a:buNone/>
            </a:pPr>
            <a:r>
              <a:rPr lang="en-US" altLang="zh-CN" sz="2400" dirty="0" smtClean="0">
                <a:solidFill>
                  <a:schemeClr val="tx1"/>
                </a:solidFill>
                <a:latin typeface="微软雅黑" panose="020B0503020204020204" pitchFamily="34" charset="-122"/>
                <a:ea typeface="微软雅黑" panose="020B0503020204020204" pitchFamily="34" charset="-122"/>
              </a:rPr>
              <a:t>a</a:t>
            </a:r>
            <a:r>
              <a:rPr lang="zh-CN" altLang="en-US"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solidFill>
                  <a:srgbClr val="0000CC"/>
                </a:solidFill>
                <a:latin typeface="微软雅黑" panose="020B0503020204020204" pitchFamily="34" charset="-122"/>
                <a:ea typeface="微软雅黑" panose="020B0503020204020204" pitchFamily="34" charset="-122"/>
              </a:rPr>
              <a:t>位能性恒转矩负载</a:t>
            </a:r>
            <a:r>
              <a:rPr lang="zh-CN" altLang="en-US" sz="2400" dirty="0" smtClean="0">
                <a:solidFill>
                  <a:schemeClr val="tx1"/>
                </a:solidFill>
                <a:latin typeface="微软雅黑" panose="020B0503020204020204" pitchFamily="34" charset="-122"/>
                <a:ea typeface="微软雅黑" panose="020B0503020204020204" pitchFamily="34" charset="-122"/>
              </a:rPr>
              <a:t>：</a:t>
            </a:r>
            <a:r>
              <a:rPr lang="zh-CN" altLang="en-US" sz="2000" dirty="0" smtClean="0">
                <a:solidFill>
                  <a:schemeClr val="tx1"/>
                </a:solidFill>
                <a:latin typeface="微软雅黑" panose="020B0503020204020204" pitchFamily="34" charset="-122"/>
                <a:ea typeface="微软雅黑" panose="020B0503020204020204" pitchFamily="34" charset="-122"/>
              </a:rPr>
              <a:t>由重力产生，具有固定大小和方向 </a:t>
            </a:r>
          </a:p>
          <a:p>
            <a:pPr marL="0" indent="0">
              <a:lnSpc>
                <a:spcPct val="125000"/>
              </a:lnSpc>
              <a:buNone/>
            </a:pPr>
            <a:r>
              <a:rPr lang="en-US" altLang="zh-CN" sz="2400" dirty="0" smtClean="0">
                <a:solidFill>
                  <a:schemeClr val="tx1"/>
                </a:solidFill>
                <a:latin typeface="微软雅黑" panose="020B0503020204020204" pitchFamily="34" charset="-122"/>
                <a:ea typeface="微软雅黑" panose="020B0503020204020204" pitchFamily="34" charset="-122"/>
              </a:rPr>
              <a:t>b) </a:t>
            </a:r>
            <a:r>
              <a:rPr lang="zh-CN" altLang="en-US" sz="2400" dirty="0" smtClean="0">
                <a:solidFill>
                  <a:srgbClr val="0000CC"/>
                </a:solidFill>
                <a:latin typeface="微软雅黑" panose="020B0503020204020204" pitchFamily="34" charset="-122"/>
                <a:ea typeface="微软雅黑" panose="020B0503020204020204" pitchFamily="34" charset="-122"/>
              </a:rPr>
              <a:t>反抗性恒转矩负载</a:t>
            </a:r>
            <a:r>
              <a:rPr lang="zh-CN" altLang="en-US" sz="2400" dirty="0" smtClean="0">
                <a:solidFill>
                  <a:schemeClr val="tx1"/>
                </a:solidFill>
                <a:latin typeface="微软雅黑" panose="020B0503020204020204" pitchFamily="34" charset="-122"/>
                <a:ea typeface="微软雅黑" panose="020B0503020204020204" pitchFamily="34" charset="-122"/>
              </a:rPr>
              <a:t>：</a:t>
            </a:r>
            <a:r>
              <a:rPr lang="zh-CN" altLang="en-US" sz="2000" dirty="0" smtClean="0">
                <a:solidFill>
                  <a:schemeClr val="tx1"/>
                </a:solidFill>
                <a:latin typeface="微软雅黑" panose="020B0503020204020204" pitchFamily="34" charset="-122"/>
                <a:ea typeface="微软雅黑" panose="020B0503020204020204" pitchFamily="34" charset="-122"/>
              </a:rPr>
              <a:t>大小不变，方向始终与转速方向</a:t>
            </a:r>
            <a:r>
              <a:rPr lang="zh-CN" altLang="en-US" sz="2000" dirty="0" smtClean="0">
                <a:solidFill>
                  <a:srgbClr val="0000CC"/>
                </a:solidFill>
                <a:latin typeface="微软雅黑" panose="020B0503020204020204" pitchFamily="34" charset="-122"/>
                <a:ea typeface="微软雅黑" panose="020B0503020204020204" pitchFamily="34" charset="-122"/>
              </a:rPr>
              <a:t>相反</a:t>
            </a:r>
          </a:p>
        </p:txBody>
      </p:sp>
      <p:sp>
        <p:nvSpPr>
          <p:cNvPr id="40964" name="Rectangle 4"/>
          <p:cNvSpPr>
            <a:spLocks noChangeArrowheads="1"/>
          </p:cNvSpPr>
          <p:nvPr/>
        </p:nvSpPr>
        <p:spPr bwMode="auto">
          <a:xfrm>
            <a:off x="5381625" y="5762595"/>
            <a:ext cx="23615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r>
              <a:rPr lang="zh-CN" altLang="en-US" sz="2000" dirty="0">
                <a:solidFill>
                  <a:schemeClr val="tx1"/>
                </a:solidFill>
                <a:latin typeface="微软雅黑" panose="020B0503020204020204" pitchFamily="34" charset="-122"/>
                <a:ea typeface="微软雅黑" panose="020B0503020204020204" pitchFamily="34" charset="-122"/>
              </a:rPr>
              <a:t>图</a:t>
            </a:r>
            <a:r>
              <a:rPr lang="en-US" altLang="zh-CN" sz="2000" dirty="0">
                <a:solidFill>
                  <a:schemeClr val="tx1"/>
                </a:solidFill>
                <a:latin typeface="微软雅黑" panose="020B0503020204020204" pitchFamily="34" charset="-122"/>
                <a:ea typeface="微软雅黑" panose="020B0503020204020204" pitchFamily="34" charset="-122"/>
              </a:rPr>
              <a:t>1-3   </a:t>
            </a:r>
            <a:r>
              <a:rPr lang="zh-CN" altLang="en-US" sz="2000" dirty="0">
                <a:solidFill>
                  <a:schemeClr val="tx1"/>
                </a:solidFill>
                <a:latin typeface="微软雅黑" panose="020B0503020204020204" pitchFamily="34" charset="-122"/>
                <a:ea typeface="微软雅黑" panose="020B0503020204020204" pitchFamily="34" charset="-122"/>
              </a:rPr>
              <a:t>恒转矩负载</a:t>
            </a:r>
          </a:p>
        </p:txBody>
      </p:sp>
      <p:graphicFrame>
        <p:nvGraphicFramePr>
          <p:cNvPr id="40965" name="Object 5"/>
          <p:cNvGraphicFramePr>
            <a:graphicFrameLocks noChangeAspect="1"/>
          </p:cNvGraphicFramePr>
          <p:nvPr>
            <p:extLst>
              <p:ext uri="{D42A27DB-BD31-4B8C-83A1-F6EECF244321}">
                <p14:modId xmlns:p14="http://schemas.microsoft.com/office/powerpoint/2010/main" val="345530342"/>
              </p:ext>
            </p:extLst>
          </p:nvPr>
        </p:nvGraphicFramePr>
        <p:xfrm>
          <a:off x="1907704" y="3068960"/>
          <a:ext cx="1871662" cy="661987"/>
        </p:xfrm>
        <a:graphic>
          <a:graphicData uri="http://schemas.openxmlformats.org/presentationml/2006/ole">
            <mc:AlternateContent xmlns:mc="http://schemas.openxmlformats.org/markup-compatibility/2006">
              <mc:Choice xmlns:v="urn:schemas-microsoft-com:vml" Requires="v">
                <p:oleObj spid="_x0000_s5135" name="Equation" r:id="rId3" imgW="673100" imgH="241300" progId="Equation.DSMT4">
                  <p:embed/>
                </p:oleObj>
              </mc:Choice>
              <mc:Fallback>
                <p:oleObj name="Equation" r:id="rId3" imgW="6731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068960"/>
                        <a:ext cx="1871662"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0966" name="Picture 6" descr="0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245" y="2492896"/>
            <a:ext cx="431958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562768" y="548680"/>
            <a:ext cx="8162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pPr>
              <a:lnSpc>
                <a:spcPct val="125000"/>
              </a:lnSpc>
            </a:pPr>
            <a:r>
              <a:rPr lang="en-US" altLang="zh-CN" b="1" smtClean="0">
                <a:latin typeface="微软雅黑" panose="020B0503020204020204" pitchFamily="34" charset="-122"/>
                <a:ea typeface="微软雅黑" panose="020B0503020204020204" pitchFamily="34" charset="-122"/>
              </a:rPr>
              <a:t>1.4 </a:t>
            </a:r>
            <a:r>
              <a:rPr lang="zh-CN" altLang="en-US" b="1" smtClean="0">
                <a:latin typeface="微软雅黑" panose="020B0503020204020204" pitchFamily="34" charset="-122"/>
                <a:ea typeface="微软雅黑" panose="020B0503020204020204" pitchFamily="34" charset="-122"/>
              </a:rPr>
              <a:t>生产机械的负载转矩特性</a:t>
            </a:r>
            <a:endParaRPr lang="zh-CN" altLang="en-US"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9495690"/>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562216" y="1245109"/>
            <a:ext cx="8162925" cy="762000"/>
          </a:xfrm>
        </p:spPr>
        <p:txBody>
          <a:bodyPr/>
          <a:lstStyle/>
          <a:p>
            <a:pPr>
              <a:lnSpc>
                <a:spcPct val="125000"/>
              </a:lnSpc>
            </a:pPr>
            <a:r>
              <a:rPr lang="zh-CN" altLang="en-US" sz="3600" b="1" dirty="0" smtClean="0">
                <a:latin typeface="微软雅黑" panose="020B0503020204020204" pitchFamily="34" charset="-122"/>
                <a:ea typeface="微软雅黑" panose="020B0503020204020204" pitchFamily="34" charset="-122"/>
              </a:rPr>
              <a:t>恒功率负载</a:t>
            </a:r>
          </a:p>
        </p:txBody>
      </p:sp>
      <p:sp>
        <p:nvSpPr>
          <p:cNvPr id="41987" name="Rectangle 3"/>
          <p:cNvSpPr>
            <a:spLocks noGrp="1" noChangeArrowheads="1"/>
          </p:cNvSpPr>
          <p:nvPr>
            <p:ph idx="1"/>
          </p:nvPr>
        </p:nvSpPr>
        <p:spPr>
          <a:xfrm>
            <a:off x="323999" y="2132856"/>
            <a:ext cx="3887788" cy="1296863"/>
          </a:xfrm>
        </p:spPr>
        <p:txBody>
          <a:bodyPr/>
          <a:lstStyle/>
          <a:p>
            <a:pPr>
              <a:lnSpc>
                <a:spcPct val="125000"/>
              </a:lnSpc>
              <a:buFont typeface="Wingdings" panose="05000000000000000000" pitchFamily="2" charset="2"/>
              <a:buChar char="p"/>
            </a:pPr>
            <a:r>
              <a:rPr lang="zh-CN" altLang="en-US" sz="2400" dirty="0" smtClean="0">
                <a:solidFill>
                  <a:schemeClr val="tx1"/>
                </a:solidFill>
                <a:latin typeface="微软雅黑" panose="020B0503020204020204" pitchFamily="34" charset="-122"/>
                <a:ea typeface="微软雅黑" panose="020B0503020204020204" pitchFamily="34" charset="-122"/>
              </a:rPr>
              <a:t>负载转矩与转速成反比，而功率为常数，称作恒功率负载</a:t>
            </a:r>
          </a:p>
        </p:txBody>
      </p:sp>
      <p:sp>
        <p:nvSpPr>
          <p:cNvPr id="41988" name="Rectangle 4"/>
          <p:cNvSpPr>
            <a:spLocks noChangeArrowheads="1"/>
          </p:cNvSpPr>
          <p:nvPr/>
        </p:nvSpPr>
        <p:spPr bwMode="auto">
          <a:xfrm>
            <a:off x="5038725" y="5741692"/>
            <a:ext cx="2949846"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sz="2000" dirty="0">
                <a:solidFill>
                  <a:schemeClr val="tx1"/>
                </a:solidFill>
                <a:latin typeface="微软雅黑" panose="020B0503020204020204" pitchFamily="34" charset="-122"/>
                <a:ea typeface="微软雅黑" panose="020B0503020204020204" pitchFamily="34" charset="-122"/>
              </a:rPr>
              <a:t>图</a:t>
            </a:r>
            <a:r>
              <a:rPr lang="en-US" altLang="zh-CN" sz="2000" dirty="0">
                <a:solidFill>
                  <a:schemeClr val="tx1"/>
                </a:solidFill>
                <a:latin typeface="微软雅黑" panose="020B0503020204020204" pitchFamily="34" charset="-122"/>
                <a:ea typeface="微软雅黑" panose="020B0503020204020204" pitchFamily="34" charset="-122"/>
              </a:rPr>
              <a:t>1-4   </a:t>
            </a:r>
            <a:r>
              <a:rPr lang="zh-CN" altLang="en-US" sz="2000" dirty="0">
                <a:solidFill>
                  <a:schemeClr val="tx1"/>
                </a:solidFill>
                <a:latin typeface="微软雅黑" panose="020B0503020204020204" pitchFamily="34" charset="-122"/>
                <a:ea typeface="微软雅黑" panose="020B0503020204020204" pitchFamily="34" charset="-122"/>
              </a:rPr>
              <a:t>恒功率转矩负载</a:t>
            </a:r>
            <a:r>
              <a:rPr lang="zh-CN" altLang="en-US" sz="2000" dirty="0">
                <a:latin typeface="微软雅黑" panose="020B0503020204020204" pitchFamily="34" charset="-122"/>
                <a:ea typeface="微软雅黑" panose="020B0503020204020204" pitchFamily="34" charset="-122"/>
              </a:rPr>
              <a:t> </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aphicFrame>
        <p:nvGraphicFramePr>
          <p:cNvPr id="41989" name="Object 5"/>
          <p:cNvGraphicFramePr>
            <a:graphicFrameLocks noChangeAspect="1"/>
          </p:cNvGraphicFramePr>
          <p:nvPr>
            <p:extLst>
              <p:ext uri="{D42A27DB-BD31-4B8C-83A1-F6EECF244321}">
                <p14:modId xmlns:p14="http://schemas.microsoft.com/office/powerpoint/2010/main" val="2385736719"/>
              </p:ext>
            </p:extLst>
          </p:nvPr>
        </p:nvGraphicFramePr>
        <p:xfrm>
          <a:off x="683568" y="4225925"/>
          <a:ext cx="3168650" cy="1376363"/>
        </p:xfrm>
        <a:graphic>
          <a:graphicData uri="http://schemas.openxmlformats.org/presentationml/2006/ole">
            <mc:AlternateContent xmlns:mc="http://schemas.openxmlformats.org/markup-compatibility/2006">
              <mc:Choice xmlns:v="urn:schemas-microsoft-com:vml" Requires="v">
                <p:oleObj spid="_x0000_s6159" name="Equation" r:id="rId3" imgW="1015365" imgH="444500" progId="Equation.DSMT4">
                  <p:embed/>
                </p:oleObj>
              </mc:Choice>
              <mc:Fallback>
                <p:oleObj name="Equation" r:id="rId3" imgW="1015365" imgH="444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225925"/>
                        <a:ext cx="3168650"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1990" name="Picture 6" descr="01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2119553"/>
            <a:ext cx="381635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562768" y="548680"/>
            <a:ext cx="8162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pPr>
              <a:lnSpc>
                <a:spcPct val="125000"/>
              </a:lnSpc>
            </a:pPr>
            <a:r>
              <a:rPr lang="en-US" altLang="zh-CN" b="1" smtClean="0">
                <a:latin typeface="微软雅黑" panose="020B0503020204020204" pitchFamily="34" charset="-122"/>
                <a:ea typeface="微软雅黑" panose="020B0503020204020204" pitchFamily="34" charset="-122"/>
              </a:rPr>
              <a:t>1.4 </a:t>
            </a:r>
            <a:r>
              <a:rPr lang="zh-CN" altLang="en-US" b="1" smtClean="0">
                <a:latin typeface="微软雅黑" panose="020B0503020204020204" pitchFamily="34" charset="-122"/>
                <a:ea typeface="微软雅黑" panose="020B0503020204020204" pitchFamily="34" charset="-122"/>
              </a:rPr>
              <a:t>生产机械的负载转矩特性</a:t>
            </a:r>
            <a:endParaRPr lang="zh-CN" altLang="en-US"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1241954"/>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39262" y="1226840"/>
            <a:ext cx="8162925" cy="762000"/>
          </a:xfrm>
        </p:spPr>
        <p:txBody>
          <a:bodyPr/>
          <a:lstStyle/>
          <a:p>
            <a:pPr>
              <a:lnSpc>
                <a:spcPct val="125000"/>
              </a:lnSpc>
            </a:pPr>
            <a:r>
              <a:rPr lang="zh-CN" altLang="en-US" sz="3600" b="1" dirty="0" smtClean="0">
                <a:latin typeface="微软雅黑" panose="020B0503020204020204" pitchFamily="34" charset="-122"/>
                <a:ea typeface="微软雅黑" panose="020B0503020204020204" pitchFamily="34" charset="-122"/>
              </a:rPr>
              <a:t>风机、泵类负载</a:t>
            </a:r>
            <a:r>
              <a:rPr lang="zh-CN" altLang="en-US" sz="3600" dirty="0" smtClean="0">
                <a:latin typeface="微软雅黑" panose="020B0503020204020204" pitchFamily="34" charset="-122"/>
                <a:ea typeface="微软雅黑" panose="020B0503020204020204" pitchFamily="34" charset="-122"/>
              </a:rPr>
              <a:t> </a:t>
            </a:r>
          </a:p>
        </p:txBody>
      </p:sp>
      <p:sp>
        <p:nvSpPr>
          <p:cNvPr id="43011" name="Rectangle 3"/>
          <p:cNvSpPr>
            <a:spLocks noGrp="1" noChangeArrowheads="1"/>
          </p:cNvSpPr>
          <p:nvPr>
            <p:ph idx="1"/>
          </p:nvPr>
        </p:nvSpPr>
        <p:spPr>
          <a:xfrm>
            <a:off x="179512" y="1988840"/>
            <a:ext cx="4104456" cy="1778150"/>
          </a:xfrm>
        </p:spPr>
        <p:txBody>
          <a:bodyPr/>
          <a:lstStyle/>
          <a:p>
            <a:pPr>
              <a:lnSpc>
                <a:spcPct val="125000"/>
              </a:lnSpc>
              <a:buFont typeface="Wingdings" panose="05000000000000000000" pitchFamily="2" charset="2"/>
              <a:buChar char="p"/>
            </a:pPr>
            <a:r>
              <a:rPr lang="zh-CN" altLang="en-US" sz="2400" dirty="0" smtClean="0">
                <a:solidFill>
                  <a:schemeClr val="tx1"/>
                </a:solidFill>
                <a:latin typeface="微软雅黑" panose="020B0503020204020204" pitchFamily="34" charset="-122"/>
                <a:ea typeface="微软雅黑" panose="020B0503020204020204" pitchFamily="34" charset="-122"/>
              </a:rPr>
              <a:t>负载转矩与转速的平方成正比，称作风机、泵类负载</a:t>
            </a:r>
          </a:p>
        </p:txBody>
      </p:sp>
      <p:sp>
        <p:nvSpPr>
          <p:cNvPr id="43012" name="Rectangle 4"/>
          <p:cNvSpPr>
            <a:spLocks noChangeArrowheads="1"/>
          </p:cNvSpPr>
          <p:nvPr/>
        </p:nvSpPr>
        <p:spPr bwMode="auto">
          <a:xfrm>
            <a:off x="5114925" y="5741692"/>
            <a:ext cx="2799164"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FF3300"/>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FF3300"/>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FF3300"/>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FF3300"/>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sz="2000" dirty="0">
                <a:solidFill>
                  <a:schemeClr val="tx1"/>
                </a:solidFill>
                <a:latin typeface="微软雅黑" panose="020B0503020204020204" pitchFamily="34" charset="-122"/>
                <a:ea typeface="微软雅黑" panose="020B0503020204020204" pitchFamily="34" charset="-122"/>
              </a:rPr>
              <a:t>图</a:t>
            </a:r>
            <a:r>
              <a:rPr lang="en-US" altLang="zh-CN" sz="2000" dirty="0">
                <a:solidFill>
                  <a:schemeClr val="tx1"/>
                </a:solidFill>
                <a:latin typeface="微软雅黑" panose="020B0503020204020204" pitchFamily="34" charset="-122"/>
                <a:ea typeface="微软雅黑" panose="020B0503020204020204" pitchFamily="34" charset="-122"/>
              </a:rPr>
              <a:t>1-5  </a:t>
            </a:r>
            <a:r>
              <a:rPr lang="zh-CN" altLang="en-US" sz="2000" dirty="0">
                <a:solidFill>
                  <a:schemeClr val="tx1"/>
                </a:solidFill>
                <a:latin typeface="微软雅黑" panose="020B0503020204020204" pitchFamily="34" charset="-122"/>
                <a:ea typeface="微软雅黑" panose="020B0503020204020204" pitchFamily="34" charset="-122"/>
              </a:rPr>
              <a:t>风机、泵类负载</a:t>
            </a:r>
          </a:p>
        </p:txBody>
      </p:sp>
      <p:graphicFrame>
        <p:nvGraphicFramePr>
          <p:cNvPr id="43013" name="Object 5"/>
          <p:cNvGraphicFramePr>
            <a:graphicFrameLocks noChangeAspect="1"/>
          </p:cNvGraphicFramePr>
          <p:nvPr>
            <p:extLst>
              <p:ext uri="{D42A27DB-BD31-4B8C-83A1-F6EECF244321}">
                <p14:modId xmlns:p14="http://schemas.microsoft.com/office/powerpoint/2010/main" val="1695310746"/>
              </p:ext>
            </p:extLst>
          </p:nvPr>
        </p:nvGraphicFramePr>
        <p:xfrm>
          <a:off x="755576" y="3605680"/>
          <a:ext cx="3384376" cy="884892"/>
        </p:xfrm>
        <a:graphic>
          <a:graphicData uri="http://schemas.openxmlformats.org/presentationml/2006/ole">
            <mc:AlternateContent xmlns:mc="http://schemas.openxmlformats.org/markup-compatibility/2006">
              <mc:Choice xmlns:v="urn:schemas-microsoft-com:vml" Requires="v">
                <p:oleObj spid="_x0000_s7183" name="Equation" r:id="rId3" imgW="901065" imgH="241300" progId="Equation.DSMT4">
                  <p:embed/>
                </p:oleObj>
              </mc:Choice>
              <mc:Fallback>
                <p:oleObj name="Equation" r:id="rId3" imgW="901065"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605680"/>
                        <a:ext cx="3384376" cy="884892"/>
                      </a:xfrm>
                      <a:prstGeom prst="rect">
                        <a:avLst/>
                      </a:prstGeom>
                      <a:noFill/>
                      <a:ln>
                        <a:noFill/>
                      </a:ln>
                      <a:extLst/>
                    </p:spPr>
                  </p:pic>
                </p:oleObj>
              </mc:Fallback>
            </mc:AlternateContent>
          </a:graphicData>
        </a:graphic>
      </p:graphicFrame>
      <p:pic>
        <p:nvPicPr>
          <p:cNvPr id="43014" name="Picture 6" descr="0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374" y="2125513"/>
            <a:ext cx="3960813"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562768" y="548680"/>
            <a:ext cx="8162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pPr>
              <a:lnSpc>
                <a:spcPct val="125000"/>
              </a:lnSpc>
            </a:pPr>
            <a:r>
              <a:rPr lang="en-US" altLang="zh-CN" b="1" smtClean="0">
                <a:latin typeface="微软雅黑" panose="020B0503020204020204" pitchFamily="34" charset="-122"/>
                <a:ea typeface="微软雅黑" panose="020B0503020204020204" pitchFamily="34" charset="-122"/>
              </a:rPr>
              <a:t>1.4 </a:t>
            </a:r>
            <a:r>
              <a:rPr lang="zh-CN" altLang="en-US" b="1" smtClean="0">
                <a:latin typeface="微软雅黑" panose="020B0503020204020204" pitchFamily="34" charset="-122"/>
                <a:ea typeface="微软雅黑" panose="020B0503020204020204" pitchFamily="34" charset="-122"/>
              </a:rPr>
              <a:t>生产机械的负载转矩特性</a:t>
            </a:r>
            <a:endParaRPr lang="zh-CN" altLang="en-US"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2479037"/>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180676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632349" y="729803"/>
            <a:ext cx="8162925" cy="1077913"/>
          </a:xfrm>
        </p:spPr>
        <p:txBody>
          <a:bodyPr/>
          <a:lstStyle/>
          <a:p>
            <a:r>
              <a:rPr lang="en-US" altLang="zh-CN" sz="3200" b="1" dirty="0" smtClean="0">
                <a:latin typeface="微软雅黑" panose="020B0503020204020204" pitchFamily="34" charset="-122"/>
                <a:ea typeface="微软雅黑" panose="020B0503020204020204" pitchFamily="34" charset="-122"/>
              </a:rPr>
              <a:t>2</a:t>
            </a:r>
            <a:r>
              <a:rPr lang="zh-CN" altLang="en-US" sz="3200" b="1" dirty="0" smtClean="0">
                <a:latin typeface="微软雅黑" panose="020B0503020204020204" pitchFamily="34" charset="-122"/>
                <a:ea typeface="微软雅黑" panose="020B0503020204020204" pitchFamily="34" charset="-122"/>
              </a:rPr>
              <a:t>）运动控制的必要性</a:t>
            </a:r>
            <a:r>
              <a:rPr lang="en-US" altLang="zh-CN" sz="3200" b="1" dirty="0" smtClean="0">
                <a:latin typeface="微软雅黑" panose="020B0503020204020204" pitchFamily="34" charset="-122"/>
                <a:ea typeface="微软雅黑" panose="020B0503020204020204" pitchFamily="34" charset="-122"/>
              </a:rPr>
              <a:t>-</a:t>
            </a:r>
            <a:r>
              <a:rPr lang="zh-CN" altLang="en-US" sz="3200" b="1" dirty="0" smtClean="0">
                <a:latin typeface="微软雅黑" panose="020B0503020204020204" pitchFamily="34" charset="-122"/>
                <a:ea typeface="微软雅黑" panose="020B0503020204020204" pitchFamily="34" charset="-122"/>
              </a:rPr>
              <a:t>体现在运动系统调速与控制上</a:t>
            </a:r>
          </a:p>
        </p:txBody>
      </p:sp>
      <p:sp>
        <p:nvSpPr>
          <p:cNvPr id="18435" name="内容占位符 2"/>
          <p:cNvSpPr>
            <a:spLocks noGrp="1"/>
          </p:cNvSpPr>
          <p:nvPr>
            <p:ph idx="1"/>
          </p:nvPr>
        </p:nvSpPr>
        <p:spPr>
          <a:xfrm>
            <a:off x="611560" y="2132857"/>
            <a:ext cx="8280920" cy="3816424"/>
          </a:xfrm>
        </p:spPr>
        <p:txBody>
          <a:bodyPr/>
          <a:lstStyle/>
          <a:p>
            <a:pPr>
              <a:lnSpc>
                <a:spcPct val="125000"/>
              </a:lnSpc>
            </a:pPr>
            <a:r>
              <a:rPr lang="zh-CN" altLang="en-US" sz="2400" dirty="0" smtClean="0">
                <a:latin typeface="微软雅黑" panose="020B0503020204020204" pitchFamily="34" charset="-122"/>
                <a:ea typeface="微软雅黑" panose="020B0503020204020204" pitchFamily="34" charset="-122"/>
              </a:rPr>
              <a:t>满足生产过程与工艺要求 </a:t>
            </a:r>
            <a:endParaRPr lang="en-US" altLang="zh-CN" sz="2400"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None/>
            </a:pPr>
            <a:r>
              <a:rPr lang="zh-CN" altLang="en-US" sz="2400" dirty="0" smtClean="0">
                <a:latin typeface="微软雅黑" panose="020B0503020204020204" pitchFamily="34" charset="-122"/>
                <a:ea typeface="微软雅黑" panose="020B0503020204020204" pitchFamily="34" charset="-122"/>
              </a:rPr>
              <a:t>例一：车床</a:t>
            </a:r>
            <a:endParaRPr lang="en-US" altLang="zh-CN" sz="2400"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粗加工（毛坯件）：速度低，吃刀深</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控制电机工作在</a:t>
            </a:r>
            <a:r>
              <a:rPr lang="zh-CN" altLang="en-US" sz="2400" dirty="0" smtClean="0">
                <a:solidFill>
                  <a:srgbClr val="FF0000"/>
                </a:solidFill>
                <a:latin typeface="微软雅黑" panose="020B0503020204020204" pitchFamily="34" charset="-122"/>
                <a:ea typeface="微软雅黑" panose="020B0503020204020204" pitchFamily="34" charset="-122"/>
              </a:rPr>
              <a:t>低速、大力矩</a:t>
            </a:r>
            <a:r>
              <a:rPr lang="zh-CN" altLang="en-US" sz="2400" dirty="0" smtClean="0">
                <a:latin typeface="微软雅黑" panose="020B0503020204020204" pitchFamily="34" charset="-122"/>
                <a:ea typeface="微软雅黑" panose="020B0503020204020204" pitchFamily="34" charset="-122"/>
              </a:rPr>
              <a:t>状态</a:t>
            </a:r>
            <a:endParaRPr lang="en-US" altLang="zh-CN" sz="2400"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精加工：速度高，吃刀浅</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控制电机工作在</a:t>
            </a:r>
            <a:r>
              <a:rPr lang="zh-CN" altLang="en-US" sz="2400" dirty="0" smtClean="0">
                <a:solidFill>
                  <a:srgbClr val="FF0000"/>
                </a:solidFill>
                <a:latin typeface="微软雅黑" panose="020B0503020204020204" pitchFamily="34" charset="-122"/>
                <a:ea typeface="微软雅黑" panose="020B0503020204020204" pitchFamily="34" charset="-122"/>
              </a:rPr>
              <a:t>高速、小转矩</a:t>
            </a:r>
            <a:r>
              <a:rPr lang="zh-CN" altLang="en-US" sz="2400" dirty="0" smtClean="0">
                <a:latin typeface="微软雅黑" panose="020B0503020204020204" pitchFamily="34" charset="-122"/>
                <a:ea typeface="微软雅黑" panose="020B0503020204020204" pitchFamily="34" charset="-122"/>
              </a:rPr>
              <a:t>状态 </a:t>
            </a:r>
            <a:endParaRPr lang="en-US" altLang="zh-CN" sz="2400"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结论：对电机转速、转矩控制要求</a:t>
            </a:r>
          </a:p>
        </p:txBody>
      </p:sp>
      <p:pic>
        <p:nvPicPr>
          <p:cNvPr id="3" name="机床工作过程.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28184" y="1484784"/>
            <a:ext cx="2032000" cy="1524000"/>
          </a:xfrm>
          <a:prstGeom prst="rect">
            <a:avLst/>
          </a:prstGeom>
          <a:ln w="88900" cap="sq" cmpd="thickThin">
            <a:solidFill>
              <a:srgbClr val="000000"/>
            </a:solidFill>
            <a:prstDash val="solid"/>
            <a:miter lim="800000"/>
            <a:headEnd/>
            <a:tailEnd/>
          </a:ln>
          <a:effectLst>
            <a:innerShdw blurRad="76200">
              <a:srgbClr val="000000"/>
            </a:innerShdw>
          </a:effectLst>
        </p:spPr>
      </p:pic>
    </p:spTree>
    <p:extLst>
      <p:ext uri="{BB962C8B-B14F-4D97-AF65-F5344CB8AC3E}">
        <p14:creationId xmlns:p14="http://schemas.microsoft.com/office/powerpoint/2010/main" val="2733611251"/>
      </p:ext>
    </p:extLst>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1027"/>
          <p:cNvSpPr>
            <a:spLocks noGrp="1" noChangeArrowheads="1"/>
          </p:cNvSpPr>
          <p:nvPr>
            <p:ph type="body" idx="4294967295"/>
          </p:nvPr>
        </p:nvSpPr>
        <p:spPr>
          <a:xfrm>
            <a:off x="467544" y="1268760"/>
            <a:ext cx="7620000" cy="4103687"/>
          </a:xfrm>
        </p:spPr>
        <p:txBody>
          <a:bodyPr/>
          <a:lstStyle/>
          <a:p>
            <a:pPr algn="just">
              <a:lnSpc>
                <a:spcPct val="125000"/>
              </a:lnSpc>
              <a:spcBef>
                <a:spcPts val="1000"/>
              </a:spcBef>
              <a:buFont typeface="Wingdings" panose="05000000000000000000" pitchFamily="2" charset="2"/>
              <a:buNone/>
            </a:pPr>
            <a:r>
              <a:rPr lang="en-US" altLang="zh-CN" dirty="0" smtClean="0">
                <a:solidFill>
                  <a:schemeClr val="tx2"/>
                </a:solidFill>
                <a:latin typeface="微软雅黑" panose="020B0503020204020204" pitchFamily="34" charset="-122"/>
                <a:ea typeface="微软雅黑" panose="020B0503020204020204" pitchFamily="34" charset="-122"/>
              </a:rPr>
              <a:t>2. </a:t>
            </a:r>
            <a:r>
              <a:rPr lang="zh-CN" altLang="en-US" dirty="0" smtClean="0">
                <a:solidFill>
                  <a:schemeClr val="tx2"/>
                </a:solidFill>
                <a:latin typeface="微软雅黑" panose="020B0503020204020204" pitchFamily="34" charset="-122"/>
                <a:ea typeface="微软雅黑" panose="020B0503020204020204" pitchFamily="34" charset="-122"/>
              </a:rPr>
              <a:t>运动控制系统构成</a:t>
            </a:r>
          </a:p>
          <a:p>
            <a:pPr algn="just">
              <a:lnSpc>
                <a:spcPct val="125000"/>
              </a:lnSpc>
              <a:spcBef>
                <a:spcPts val="1000"/>
              </a:spcBef>
              <a:buFont typeface="Wingdings" panose="05000000000000000000" pitchFamily="2" charset="2"/>
              <a:buChar char="Ø"/>
            </a:pPr>
            <a:r>
              <a:rPr lang="zh-CN" altLang="en-US" sz="2400" dirty="0" smtClean="0">
                <a:solidFill>
                  <a:schemeClr val="tx2"/>
                </a:solidFill>
                <a:latin typeface="微软雅黑" panose="020B0503020204020204" pitchFamily="34" charset="-122"/>
                <a:ea typeface="微软雅黑" panose="020B0503020204020204" pitchFamily="34" charset="-122"/>
              </a:rPr>
              <a:t>以电机为控制对象，</a:t>
            </a:r>
            <a:endParaRPr lang="en-US" altLang="zh-CN" sz="2400" dirty="0" smtClean="0">
              <a:solidFill>
                <a:schemeClr val="tx2"/>
              </a:solidFill>
              <a:latin typeface="微软雅黑" panose="020B0503020204020204" pitchFamily="34" charset="-122"/>
              <a:ea typeface="微软雅黑" panose="020B0503020204020204" pitchFamily="34" charset="-122"/>
            </a:endParaRPr>
          </a:p>
          <a:p>
            <a:pPr algn="just">
              <a:lnSpc>
                <a:spcPct val="125000"/>
              </a:lnSpc>
              <a:spcBef>
                <a:spcPts val="1000"/>
              </a:spcBef>
              <a:buFont typeface="Wingdings" panose="05000000000000000000" pitchFamily="2" charset="2"/>
              <a:buChar char="Ø"/>
            </a:pPr>
            <a:r>
              <a:rPr lang="zh-CN" altLang="en-US" sz="2400" dirty="0" smtClean="0">
                <a:solidFill>
                  <a:schemeClr val="tx2"/>
                </a:solidFill>
                <a:latin typeface="微软雅黑" panose="020B0503020204020204" pitchFamily="34" charset="-122"/>
                <a:ea typeface="微软雅黑" panose="020B0503020204020204" pitchFamily="34" charset="-122"/>
              </a:rPr>
              <a:t>以控制器为核心（借助计算机和其他电子装置实现）</a:t>
            </a:r>
            <a:endParaRPr lang="en-US" altLang="zh-CN" sz="2400" dirty="0" smtClean="0">
              <a:solidFill>
                <a:schemeClr val="tx2"/>
              </a:solidFill>
              <a:latin typeface="微软雅黑" panose="020B0503020204020204" pitchFamily="34" charset="-122"/>
              <a:ea typeface="微软雅黑" panose="020B0503020204020204" pitchFamily="34" charset="-122"/>
            </a:endParaRPr>
          </a:p>
          <a:p>
            <a:pPr algn="just">
              <a:lnSpc>
                <a:spcPct val="125000"/>
              </a:lnSpc>
              <a:spcBef>
                <a:spcPts val="1000"/>
              </a:spcBef>
              <a:buFont typeface="Wingdings" panose="05000000000000000000" pitchFamily="2" charset="2"/>
              <a:buChar char="Ø"/>
            </a:pPr>
            <a:r>
              <a:rPr lang="zh-CN" altLang="en-US" sz="2400" dirty="0" smtClean="0">
                <a:solidFill>
                  <a:schemeClr val="tx2"/>
                </a:solidFill>
                <a:latin typeface="微软雅黑" panose="020B0503020204020204" pitchFamily="34" charset="-122"/>
                <a:ea typeface="微软雅黑" panose="020B0503020204020204" pitchFamily="34" charset="-122"/>
              </a:rPr>
              <a:t>以功率变换装置为执行机构，</a:t>
            </a:r>
          </a:p>
          <a:p>
            <a:pPr algn="just">
              <a:lnSpc>
                <a:spcPct val="125000"/>
              </a:lnSpc>
              <a:spcBef>
                <a:spcPts val="1000"/>
              </a:spcBef>
              <a:buFont typeface="Wingdings" panose="05000000000000000000" pitchFamily="2" charset="2"/>
              <a:buChar char="Ø"/>
            </a:pPr>
            <a:r>
              <a:rPr lang="zh-CN" altLang="en-US" sz="2400" dirty="0" smtClean="0">
                <a:solidFill>
                  <a:schemeClr val="tx2"/>
                </a:solidFill>
                <a:latin typeface="微软雅黑" panose="020B0503020204020204" pitchFamily="34" charset="-122"/>
                <a:ea typeface="微软雅黑" panose="020B0503020204020204" pitchFamily="34" charset="-122"/>
              </a:rPr>
              <a:t>以自动控制理论和信息处理理论为理论基础设计组成的自动控制系统</a:t>
            </a:r>
            <a:r>
              <a:rPr lang="zh-CN" altLang="en-US" dirty="0" smtClean="0">
                <a:solidFill>
                  <a:schemeClr val="tx2"/>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6370909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linds(horizontal)">
                                      <p:cBhvr>
                                        <p:cTn id="7" dur="500"/>
                                        <p:tgtEl>
                                          <p:spTgt spid="60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blinds(horizontal)">
                                      <p:cBhvr>
                                        <p:cTn id="12" dur="500"/>
                                        <p:tgtEl>
                                          <p:spTgt spid="60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blinds(horizontal)">
                                      <p:cBhvr>
                                        <p:cTn id="17" dur="500"/>
                                        <p:tgtEl>
                                          <p:spTgt spid="60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0419">
                                            <p:txEl>
                                              <p:pRg st="3" end="3"/>
                                            </p:txEl>
                                          </p:spTgt>
                                        </p:tgtEl>
                                        <p:attrNameLst>
                                          <p:attrName>style.visibility</p:attrName>
                                        </p:attrNameLst>
                                      </p:cBhvr>
                                      <p:to>
                                        <p:strVal val="visible"/>
                                      </p:to>
                                    </p:set>
                                    <p:animEffect transition="in" filter="blinds(horizontal)">
                                      <p:cBhvr>
                                        <p:cTn id="22" dur="500"/>
                                        <p:tgtEl>
                                          <p:spTgt spid="604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0419">
                                            <p:txEl>
                                              <p:pRg st="4" end="4"/>
                                            </p:txEl>
                                          </p:spTgt>
                                        </p:tgtEl>
                                        <p:attrNameLst>
                                          <p:attrName>style.visibility</p:attrName>
                                        </p:attrNameLst>
                                      </p:cBhvr>
                                      <p:to>
                                        <p:strVal val="visible"/>
                                      </p:to>
                                    </p:set>
                                    <p:animEffect transition="in" filter="blinds(horizontal)">
                                      <p:cBhvr>
                                        <p:cTn id="27" dur="500"/>
                                        <p:tgtEl>
                                          <p:spTgt spid="604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endParaRPr lang="zh-CN" altLang="en-US" smtClean="0"/>
          </a:p>
        </p:txBody>
      </p:sp>
      <p:sp>
        <p:nvSpPr>
          <p:cNvPr id="19459" name="内容占位符 2"/>
          <p:cNvSpPr>
            <a:spLocks noGrp="1"/>
          </p:cNvSpPr>
          <p:nvPr>
            <p:ph idx="1"/>
          </p:nvPr>
        </p:nvSpPr>
        <p:spPr>
          <a:xfrm>
            <a:off x="467543" y="1988840"/>
            <a:ext cx="7994969" cy="4142085"/>
          </a:xfrm>
        </p:spPr>
        <p:txBody>
          <a:bodyPr/>
          <a:lstStyle/>
          <a:p>
            <a:pPr>
              <a:lnSpc>
                <a:spcPct val="125000"/>
              </a:lnSpc>
            </a:pPr>
            <a:r>
              <a:rPr lang="zh-CN" altLang="en-US" sz="2400" dirty="0" smtClean="0">
                <a:latin typeface="微软雅黑" panose="020B0503020204020204" pitchFamily="34" charset="-122"/>
                <a:ea typeface="微软雅黑" panose="020B0503020204020204" pitchFamily="34" charset="-122"/>
              </a:rPr>
              <a:t>例二：</a:t>
            </a:r>
            <a:r>
              <a:rPr lang="zh-CN" altLang="en-US" sz="2400" dirty="0" smtClean="0">
                <a:solidFill>
                  <a:schemeClr val="tx2"/>
                </a:solidFill>
                <a:latin typeface="微软雅黑" panose="020B0503020204020204" pitchFamily="34" charset="-122"/>
                <a:ea typeface="微软雅黑" panose="020B0503020204020204" pitchFamily="34" charset="-122"/>
              </a:rPr>
              <a:t>电气牵引（轻轨），</a:t>
            </a:r>
            <a:r>
              <a:rPr lang="zh-CN" altLang="en-US" sz="2400" dirty="0" smtClean="0">
                <a:solidFill>
                  <a:schemeClr val="tx2"/>
                </a:solidFill>
                <a:latin typeface="微软雅黑" panose="020B0503020204020204" pitchFamily="34" charset="-122"/>
                <a:ea typeface="微软雅黑" panose="020B0503020204020204" pitchFamily="34" charset="-122"/>
                <a:hlinkClick r:id="rId2" action="ppaction://hlinksldjump"/>
              </a:rPr>
              <a:t>电动汽车</a:t>
            </a:r>
            <a:r>
              <a:rPr lang="en-US" altLang="zh-CN" sz="2400" dirty="0" smtClean="0">
                <a:solidFill>
                  <a:schemeClr val="tx2"/>
                </a:solidFill>
                <a:latin typeface="微软雅黑" panose="020B0503020204020204" pitchFamily="34" charset="-122"/>
                <a:ea typeface="微软雅黑" panose="020B0503020204020204" pitchFamily="34" charset="-122"/>
                <a:hlinkClick r:id="rId2" action="ppaction://hlinksldjump"/>
              </a:rPr>
              <a:t>,</a:t>
            </a:r>
            <a:r>
              <a:rPr lang="en-US" altLang="zh-CN" sz="2400" dirty="0" smtClean="0">
                <a:solidFill>
                  <a:schemeClr val="tx2"/>
                </a:solidFill>
                <a:latin typeface="微软雅黑" panose="020B0503020204020204" pitchFamily="34" charset="-122"/>
                <a:ea typeface="微软雅黑" panose="020B0503020204020204" pitchFamily="34" charset="-122"/>
              </a:rPr>
              <a:t> </a:t>
            </a:r>
            <a:r>
              <a:rPr lang="zh-CN" altLang="en-US" sz="2400" dirty="0" smtClean="0">
                <a:solidFill>
                  <a:schemeClr val="tx2"/>
                </a:solidFill>
                <a:latin typeface="微软雅黑" panose="020B0503020204020204" pitchFamily="34" charset="-122"/>
                <a:ea typeface="微软雅黑" panose="020B0503020204020204" pitchFamily="34" charset="-122"/>
              </a:rPr>
              <a:t>磁悬浮等</a:t>
            </a:r>
            <a:endParaRPr lang="en-US" altLang="zh-CN" sz="2400" dirty="0" smtClean="0">
              <a:solidFill>
                <a:schemeClr val="tx2"/>
              </a:solidFill>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上坡：低速、大转矩</a:t>
            </a:r>
            <a:endParaRPr lang="en-US" altLang="zh-CN" sz="2400"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平路：高速、恒转矩</a:t>
            </a:r>
            <a:endParaRPr lang="en-US" altLang="zh-CN" sz="2400"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下坡：再生（动能回馈）制动（非机械抱闸）</a:t>
            </a:r>
            <a:endParaRPr lang="en-US" altLang="zh-CN" sz="2400" dirty="0" smtClean="0">
              <a:latin typeface="微软雅黑" panose="020B0503020204020204" pitchFamily="34" charset="-122"/>
              <a:ea typeface="微软雅黑" panose="020B0503020204020204" pitchFamily="34" charset="-122"/>
            </a:endParaRPr>
          </a:p>
          <a:p>
            <a:pPr>
              <a:lnSpc>
                <a:spcPct val="125000"/>
              </a:lnSpc>
            </a:pPr>
            <a:endParaRPr lang="zh-CN" altLang="en-US" sz="2400" dirty="0" smtClean="0">
              <a:solidFill>
                <a:schemeClr val="tx2"/>
              </a:solidFill>
              <a:latin typeface="微软雅黑" panose="020B0503020204020204" pitchFamily="34" charset="-122"/>
              <a:ea typeface="微软雅黑" panose="020B0503020204020204" pitchFamily="34" charset="-122"/>
            </a:endParaRPr>
          </a:p>
          <a:p>
            <a:pPr>
              <a:lnSpc>
                <a:spcPct val="125000"/>
              </a:lnSpc>
            </a:pP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3653935"/>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endParaRPr lang="zh-CN" altLang="en-US" smtClean="0">
              <a:latin typeface="微软雅黑" panose="020B0503020204020204" pitchFamily="34" charset="-122"/>
              <a:ea typeface="微软雅黑" panose="020B0503020204020204" pitchFamily="34" charset="-122"/>
            </a:endParaRPr>
          </a:p>
        </p:txBody>
      </p:sp>
      <p:sp>
        <p:nvSpPr>
          <p:cNvPr id="20483" name="内容占位符 2"/>
          <p:cNvSpPr>
            <a:spLocks noGrp="1"/>
          </p:cNvSpPr>
          <p:nvPr>
            <p:ph idx="1"/>
          </p:nvPr>
        </p:nvSpPr>
        <p:spPr>
          <a:xfrm>
            <a:off x="609600" y="1700808"/>
            <a:ext cx="4683125" cy="4191000"/>
          </a:xfrm>
        </p:spPr>
        <p:txBody>
          <a:bodyPr/>
          <a:lstStyle/>
          <a:p>
            <a:pPr>
              <a:lnSpc>
                <a:spcPct val="125000"/>
              </a:lnSpc>
            </a:pPr>
            <a:r>
              <a:rPr lang="zh-CN" altLang="en-US" dirty="0" smtClean="0">
                <a:latin typeface="微软雅黑" panose="020B0503020204020204" pitchFamily="34" charset="-122"/>
                <a:ea typeface="微软雅黑" panose="020B0503020204020204" pitchFamily="34" charset="-122"/>
              </a:rPr>
              <a:t>例三：轧钢机</a:t>
            </a:r>
            <a:endParaRPr lang="en-US" altLang="zh-CN"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稳态时：</a:t>
            </a:r>
            <a:r>
              <a:rPr lang="zh-CN" altLang="en-US" sz="2400" dirty="0" smtClean="0">
                <a:solidFill>
                  <a:srgbClr val="C00000"/>
                </a:solidFill>
                <a:latin typeface="微软雅黑" panose="020B0503020204020204" pitchFamily="34" charset="-122"/>
                <a:ea typeface="微软雅黑" panose="020B0503020204020204" pitchFamily="34" charset="-122"/>
              </a:rPr>
              <a:t>转速稳定</a:t>
            </a:r>
            <a:r>
              <a:rPr lang="zh-CN" altLang="en-US" sz="2400" dirty="0" smtClean="0">
                <a:latin typeface="微软雅黑" panose="020B0503020204020204" pitchFamily="34" charset="-122"/>
                <a:ea typeface="微软雅黑" panose="020B0503020204020204" pitchFamily="34" charset="-122"/>
              </a:rPr>
              <a:t>（钢材金属结晶结构好）</a:t>
            </a:r>
            <a:endParaRPr lang="en-US" altLang="zh-CN" sz="2400"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咬钢时：</a:t>
            </a:r>
            <a:r>
              <a:rPr lang="zh-CN" altLang="en-US" sz="2400" dirty="0" smtClean="0">
                <a:solidFill>
                  <a:srgbClr val="C00000"/>
                </a:solidFill>
                <a:latin typeface="微软雅黑" panose="020B0503020204020204" pitchFamily="34" charset="-122"/>
                <a:ea typeface="微软雅黑" panose="020B0503020204020204" pitchFamily="34" charset="-122"/>
              </a:rPr>
              <a:t>动态速降要小，恢复时间短</a:t>
            </a:r>
            <a:r>
              <a:rPr lang="zh-CN" altLang="en-US" sz="2400" dirty="0" smtClean="0">
                <a:latin typeface="微软雅黑" panose="020B0503020204020204" pitchFamily="34" charset="-122"/>
                <a:ea typeface="微软雅黑" panose="020B0503020204020204" pitchFamily="34" charset="-122"/>
              </a:rPr>
              <a:t>（提高生产效率），要求</a:t>
            </a:r>
            <a:r>
              <a:rPr lang="zh-CN" altLang="en-US" sz="2400" dirty="0" smtClean="0">
                <a:solidFill>
                  <a:srgbClr val="C00000"/>
                </a:solidFill>
                <a:latin typeface="微软雅黑" panose="020B0503020204020204" pitchFamily="34" charset="-122"/>
                <a:ea typeface="微软雅黑" panose="020B0503020204020204" pitchFamily="34" charset="-122"/>
              </a:rPr>
              <a:t>转矩动态响应快</a:t>
            </a:r>
            <a:endParaRPr lang="en-US" altLang="zh-CN" sz="2400" dirty="0" smtClean="0">
              <a:solidFill>
                <a:srgbClr val="C00000"/>
              </a:solidFill>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能正</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反转，电动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制动运行</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solidFill>
                  <a:srgbClr val="C00000"/>
                </a:solidFill>
                <a:latin typeface="微软雅黑" panose="020B0503020204020204" pitchFamily="34" charset="-122"/>
                <a:ea typeface="微软雅黑" panose="020B0503020204020204" pitchFamily="34" charset="-122"/>
              </a:rPr>
              <a:t>四象限运行</a:t>
            </a:r>
            <a:endParaRPr lang="en-US" altLang="zh-CN" sz="2400" dirty="0" smtClean="0">
              <a:solidFill>
                <a:srgbClr val="C00000"/>
              </a:solidFill>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p:txBody>
      </p:sp>
      <p:pic>
        <p:nvPicPr>
          <p:cNvPr id="20484" name="图片 3" descr="轧钢机示意图.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1863725"/>
            <a:ext cx="3743325"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7794940"/>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endParaRPr lang="zh-CN" altLang="en-US" smtClean="0"/>
          </a:p>
        </p:txBody>
      </p:sp>
      <p:sp>
        <p:nvSpPr>
          <p:cNvPr id="21507" name="内容占位符 2"/>
          <p:cNvSpPr>
            <a:spLocks noGrp="1"/>
          </p:cNvSpPr>
          <p:nvPr>
            <p:ph idx="1"/>
          </p:nvPr>
        </p:nvSpPr>
        <p:spPr>
          <a:xfrm>
            <a:off x="609600" y="1412776"/>
            <a:ext cx="7848600" cy="4718149"/>
          </a:xfrm>
        </p:spPr>
        <p:txBody>
          <a:bodyPr/>
          <a:lstStyle/>
          <a:p>
            <a:pPr>
              <a:lnSpc>
                <a:spcPct val="125000"/>
              </a:lnSpc>
            </a:pPr>
            <a:r>
              <a:rPr lang="zh-CN" altLang="en-US" dirty="0" smtClean="0">
                <a:latin typeface="微软雅黑" panose="020B0503020204020204" pitchFamily="34" charset="-122"/>
                <a:ea typeface="微软雅黑" panose="020B0503020204020204" pitchFamily="34" charset="-122"/>
              </a:rPr>
              <a:t>调速节能</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风机水泵类负载</a:t>
            </a:r>
            <a:endParaRPr lang="en-US" altLang="zh-CN" dirty="0" smtClean="0">
              <a:latin typeface="微软雅黑" panose="020B0503020204020204" pitchFamily="34" charset="-122"/>
              <a:ea typeface="微软雅黑" panose="020B0503020204020204" pitchFamily="34" charset="-122"/>
            </a:endParaRPr>
          </a:p>
          <a:p>
            <a:pPr>
              <a:lnSpc>
                <a:spcPct val="125000"/>
              </a:lnSpc>
            </a:pPr>
            <a:r>
              <a:rPr lang="zh-CN" altLang="en-US" sz="2400" dirty="0" smtClean="0">
                <a:latin typeface="微软雅黑" panose="020B0503020204020204" pitchFamily="34" charset="-122"/>
                <a:ea typeface="微软雅黑" panose="020B0503020204020204" pitchFamily="34" charset="-122"/>
              </a:rPr>
              <a:t>负载特性：</a:t>
            </a:r>
            <a:endParaRPr lang="en-US" altLang="zh-CN" sz="2400" dirty="0" smtClean="0">
              <a:latin typeface="微软雅黑" panose="020B0503020204020204" pitchFamily="34" charset="-122"/>
              <a:ea typeface="微软雅黑" panose="020B0503020204020204" pitchFamily="34" charset="-122"/>
            </a:endParaRPr>
          </a:p>
          <a:p>
            <a:pPr>
              <a:lnSpc>
                <a:spcPct val="125000"/>
              </a:lnSpc>
            </a:pPr>
            <a:r>
              <a:rPr lang="zh-CN" altLang="en-US" sz="2400" dirty="0" smtClean="0">
                <a:latin typeface="微软雅黑" panose="020B0503020204020204" pitchFamily="34" charset="-122"/>
                <a:ea typeface="微软雅黑" panose="020B0503020204020204" pitchFamily="34" charset="-122"/>
              </a:rPr>
              <a:t>常规调流量方式：电机恒速</a:t>
            </a:r>
            <a:r>
              <a:rPr lang="en-US" altLang="zh-CN" sz="2400" dirty="0" smtClean="0">
                <a:latin typeface="微软雅黑" panose="020B0503020204020204" pitchFamily="34" charset="-122"/>
                <a:ea typeface="微软雅黑" panose="020B0503020204020204" pitchFamily="34" charset="-122"/>
              </a:rPr>
              <a:t>n=C</a:t>
            </a:r>
          </a:p>
          <a:p>
            <a:pPr>
              <a:lnSpc>
                <a:spcPct val="125000"/>
              </a:lnSpc>
              <a:buFont typeface="Wingdings" panose="05000000000000000000" pitchFamily="2" charset="2"/>
              <a:buNone/>
            </a:pPr>
            <a:r>
              <a:rPr lang="zh-CN" altLang="en-US" sz="2400" dirty="0" smtClean="0">
                <a:latin typeface="微软雅黑" panose="020B0503020204020204" pitchFamily="34" charset="-122"/>
                <a:ea typeface="微软雅黑" panose="020B0503020204020204" pitchFamily="34" charset="-122"/>
              </a:rPr>
              <a:t>     风机利用挡板调流量</a:t>
            </a:r>
            <a:endParaRPr lang="en-US" altLang="zh-CN" sz="2400"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None/>
            </a:pPr>
            <a:r>
              <a:rPr lang="zh-CN" altLang="en-US" sz="2400" dirty="0" smtClean="0">
                <a:latin typeface="微软雅黑" panose="020B0503020204020204" pitchFamily="34" charset="-122"/>
                <a:ea typeface="微软雅黑" panose="020B0503020204020204" pitchFamily="34" charset="-122"/>
              </a:rPr>
              <a:t>     泵类利用阀门调流量</a:t>
            </a:r>
            <a:endParaRPr lang="en-US" altLang="zh-CN" sz="2400" dirty="0" smtClean="0">
              <a:latin typeface="微软雅黑" panose="020B0503020204020204" pitchFamily="34" charset="-122"/>
              <a:ea typeface="微软雅黑" panose="020B0503020204020204" pitchFamily="34" charset="-122"/>
            </a:endParaRPr>
          </a:p>
          <a:p>
            <a:pPr>
              <a:lnSpc>
                <a:spcPct val="125000"/>
              </a:lnSpc>
            </a:pPr>
            <a:r>
              <a:rPr lang="zh-CN" altLang="en-US" sz="2400" dirty="0" smtClean="0">
                <a:latin typeface="微软雅黑" panose="020B0503020204020204" pitchFamily="34" charset="-122"/>
                <a:ea typeface="微软雅黑" panose="020B0503020204020204" pitchFamily="34" charset="-122"/>
              </a:rPr>
              <a:t>节能调结方式：取消挡板，阀门，调节转速</a:t>
            </a:r>
            <a:endParaRPr lang="en-US" altLang="zh-CN" sz="2400" dirty="0" smtClean="0">
              <a:latin typeface="微软雅黑" panose="020B0503020204020204" pitchFamily="34" charset="-122"/>
              <a:ea typeface="微软雅黑" panose="020B0503020204020204" pitchFamily="34" charset="-122"/>
            </a:endParaRPr>
          </a:p>
          <a:p>
            <a:pPr>
              <a:lnSpc>
                <a:spcPct val="125000"/>
              </a:lnSpc>
              <a:buFont typeface="Wingdings" panose="05000000000000000000" pitchFamily="2" charset="2"/>
              <a:buNone/>
            </a:pPr>
            <a:r>
              <a:rPr lang="zh-CN" altLang="en-US" sz="2400" dirty="0" smtClean="0">
                <a:latin typeface="微软雅黑" panose="020B0503020204020204" pitchFamily="34" charset="-122"/>
                <a:ea typeface="微软雅黑" panose="020B0503020204020204" pitchFamily="34" charset="-122"/>
              </a:rPr>
              <a:t>调节流量</a:t>
            </a:r>
            <a:endParaRPr lang="en-US" altLang="zh-CN" sz="2400" dirty="0" smtClean="0">
              <a:latin typeface="微软雅黑" panose="020B0503020204020204" pitchFamily="34" charset="-122"/>
              <a:ea typeface="微软雅黑" panose="020B0503020204020204" pitchFamily="34" charset="-122"/>
            </a:endParaRPr>
          </a:p>
          <a:p>
            <a:pPr>
              <a:lnSpc>
                <a:spcPct val="125000"/>
              </a:lnSpc>
            </a:pPr>
            <a:r>
              <a:rPr lang="zh-CN" altLang="en-US" sz="2400" dirty="0" smtClean="0">
                <a:latin typeface="微软雅黑" panose="020B0503020204020204" pitchFamily="34" charset="-122"/>
                <a:ea typeface="微软雅黑" panose="020B0503020204020204" pitchFamily="34" charset="-122"/>
              </a:rPr>
              <a:t>节能率达</a:t>
            </a:r>
            <a:r>
              <a:rPr lang="en-US" altLang="zh-CN" sz="2400" dirty="0" smtClean="0">
                <a:latin typeface="微软雅黑" panose="020B0503020204020204" pitchFamily="34" charset="-122"/>
                <a:ea typeface="微软雅黑" panose="020B0503020204020204" pitchFamily="34" charset="-122"/>
              </a:rPr>
              <a:t>20%-30%</a:t>
            </a:r>
          </a:p>
          <a:p>
            <a:pPr>
              <a:lnSpc>
                <a:spcPct val="125000"/>
              </a:lnSpc>
            </a:pPr>
            <a:endParaRPr lang="zh-CN" altLang="en-US" dirty="0" smtClean="0">
              <a:latin typeface="微软雅黑" panose="020B0503020204020204" pitchFamily="34" charset="-122"/>
              <a:ea typeface="微软雅黑" panose="020B0503020204020204" pitchFamily="34" charset="-122"/>
            </a:endParaRPr>
          </a:p>
        </p:txBody>
      </p:sp>
      <p:graphicFrame>
        <p:nvGraphicFramePr>
          <p:cNvPr id="21508" name="Object 5"/>
          <p:cNvGraphicFramePr>
            <a:graphicFrameLocks noChangeAspect="1"/>
          </p:cNvGraphicFramePr>
          <p:nvPr/>
        </p:nvGraphicFramePr>
        <p:xfrm>
          <a:off x="3707904" y="2060848"/>
          <a:ext cx="1944216" cy="508118"/>
        </p:xfrm>
        <a:graphic>
          <a:graphicData uri="http://schemas.openxmlformats.org/presentationml/2006/ole">
            <mc:AlternateContent xmlns:mc="http://schemas.openxmlformats.org/markup-compatibility/2006">
              <mc:Choice xmlns:v="urn:schemas-microsoft-com:vml" Requires="v">
                <p:oleObj spid="_x0000_s40966" name="Equation" r:id="rId3" imgW="901065" imgH="241300" progId="Equation.DSMT4">
                  <p:embed/>
                </p:oleObj>
              </mc:Choice>
              <mc:Fallback>
                <p:oleObj name="Equation" r:id="rId3" imgW="901065"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2060848"/>
                        <a:ext cx="1944216" cy="50811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795196042"/>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endParaRPr lang="zh-CN" altLang="en-US" smtClean="0"/>
          </a:p>
        </p:txBody>
      </p:sp>
      <p:sp>
        <p:nvSpPr>
          <p:cNvPr id="22531" name="内容占位符 2"/>
          <p:cNvSpPr>
            <a:spLocks noGrp="1"/>
          </p:cNvSpPr>
          <p:nvPr>
            <p:ph idx="1"/>
          </p:nvPr>
        </p:nvSpPr>
        <p:spPr/>
        <p:txBody>
          <a:bodyPr/>
          <a:lstStyle/>
          <a:p>
            <a:pPr>
              <a:lnSpc>
                <a:spcPct val="125000"/>
              </a:lnSpc>
            </a:pPr>
            <a:r>
              <a:rPr lang="zh-CN" altLang="en-US" dirty="0" smtClean="0">
                <a:solidFill>
                  <a:srgbClr val="C00000"/>
                </a:solidFill>
                <a:latin typeface="微软雅黑" panose="020B0503020204020204" pitchFamily="34" charset="-122"/>
                <a:ea typeface="微软雅黑" panose="020B0503020204020204" pitchFamily="34" charset="-122"/>
              </a:rPr>
              <a:t>调速节能</a:t>
            </a:r>
            <a:r>
              <a:rPr lang="en-US" altLang="zh-CN" dirty="0" smtClean="0">
                <a:solidFill>
                  <a:srgbClr val="C00000"/>
                </a:solidFill>
                <a:latin typeface="微软雅黑" panose="020B0503020204020204" pitchFamily="34" charset="-122"/>
                <a:ea typeface="微软雅黑" panose="020B0503020204020204" pitchFamily="34" charset="-122"/>
              </a:rPr>
              <a:t>-</a:t>
            </a:r>
            <a:r>
              <a:rPr lang="zh-CN" altLang="en-US" dirty="0" smtClean="0">
                <a:solidFill>
                  <a:srgbClr val="C00000"/>
                </a:solidFill>
                <a:latin typeface="微软雅黑" panose="020B0503020204020204" pitchFamily="34" charset="-122"/>
                <a:ea typeface="微软雅黑" panose="020B0503020204020204" pitchFamily="34" charset="-122"/>
              </a:rPr>
              <a:t>风机水泵类负载</a:t>
            </a:r>
            <a:r>
              <a:rPr lang="en-US" altLang="zh-CN" dirty="0" smtClean="0">
                <a:solidFill>
                  <a:srgbClr val="C00000"/>
                </a:solidFill>
                <a:latin typeface="微软雅黑" panose="020B0503020204020204" pitchFamily="34" charset="-122"/>
                <a:ea typeface="微软雅黑" panose="020B0503020204020204" pitchFamily="34" charset="-122"/>
              </a:rPr>
              <a:t>-</a:t>
            </a:r>
            <a:r>
              <a:rPr lang="zh-CN" altLang="en-US" dirty="0" smtClean="0">
                <a:solidFill>
                  <a:srgbClr val="C00000"/>
                </a:solidFill>
                <a:latin typeface="微软雅黑" panose="020B0503020204020204" pitchFamily="34" charset="-122"/>
                <a:ea typeface="微软雅黑" panose="020B0503020204020204" pitchFamily="34" charset="-122"/>
              </a:rPr>
              <a:t>体量非常大！！</a:t>
            </a:r>
            <a:endParaRPr lang="en-US" altLang="zh-CN" dirty="0" smtClean="0">
              <a:solidFill>
                <a:srgbClr val="C00000"/>
              </a:solidFill>
              <a:latin typeface="微软雅黑" panose="020B0503020204020204" pitchFamily="34" charset="-122"/>
              <a:ea typeface="微软雅黑" panose="020B0503020204020204" pitchFamily="34" charset="-122"/>
            </a:endParaRPr>
          </a:p>
          <a:p>
            <a:pPr>
              <a:lnSpc>
                <a:spcPct val="125000"/>
              </a:lnSpc>
            </a:pPr>
            <a:r>
              <a:rPr lang="zh-CN" altLang="en-US" sz="2400" dirty="0" smtClean="0">
                <a:latin typeface="微软雅黑" panose="020B0503020204020204" pitchFamily="34" charset="-122"/>
                <a:ea typeface="微软雅黑" panose="020B0503020204020204" pitchFamily="34" charset="-122"/>
              </a:rPr>
              <a:t>风机主要应用于</a:t>
            </a:r>
            <a:r>
              <a:rPr lang="zh-CN" altLang="en-US" sz="2400" dirty="0" smtClean="0">
                <a:latin typeface="微软雅黑" panose="020B0503020204020204" pitchFamily="34" charset="-122"/>
                <a:ea typeface="微软雅黑" panose="020B0503020204020204" pitchFamily="34" charset="-122"/>
                <a:hlinkClick r:id="rId2"/>
              </a:rPr>
              <a:t>冶金</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hlinkClick r:id="rId3"/>
              </a:rPr>
              <a:t>石化</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hlinkClick r:id="rId4"/>
              </a:rPr>
              <a:t>电力</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hlinkClick r:id="rId5"/>
              </a:rPr>
              <a:t>城市轨道交通</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hlinkClick r:id="rId6"/>
              </a:rPr>
              <a:t>纺织</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hlinkClick r:id="rId7"/>
              </a:rPr>
              <a:t>船舶</a:t>
            </a:r>
            <a:r>
              <a:rPr lang="zh-CN" altLang="en-US" sz="2400" dirty="0" smtClean="0">
                <a:latin typeface="微软雅黑" panose="020B0503020204020204" pitchFamily="34" charset="-122"/>
                <a:ea typeface="微软雅黑" panose="020B0503020204020204" pitchFamily="34" charset="-122"/>
              </a:rPr>
              <a:t>等国民经济各领域以及各种场所的通风换气</a:t>
            </a:r>
            <a:endParaRPr lang="en-US" altLang="zh-CN" sz="2400" dirty="0" smtClean="0">
              <a:latin typeface="微软雅黑" panose="020B0503020204020204" pitchFamily="34" charset="-122"/>
              <a:ea typeface="微软雅黑" panose="020B0503020204020204" pitchFamily="34" charset="-122"/>
            </a:endParaRPr>
          </a:p>
          <a:p>
            <a:pPr>
              <a:lnSpc>
                <a:spcPct val="125000"/>
              </a:lnSpc>
            </a:pPr>
            <a:r>
              <a:rPr lang="zh-CN" altLang="en-US" sz="2400" dirty="0" smtClean="0">
                <a:latin typeface="微软雅黑" panose="020B0503020204020204" pitchFamily="34" charset="-122"/>
                <a:ea typeface="微软雅黑" panose="020B0503020204020204" pitchFamily="34" charset="-122"/>
              </a:rPr>
              <a:t>在我国，风机、泵类、压缩机和空调制冷机的用电量分别占全国用电量的</a:t>
            </a:r>
            <a:r>
              <a:rPr lang="en-US" altLang="zh-CN"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20</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9</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9</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％和</a:t>
            </a:r>
            <a:r>
              <a:rPr lang="en-US" altLang="zh-CN" sz="2400" dirty="0" smtClean="0">
                <a:latin typeface="微软雅黑" panose="020B0503020204020204" pitchFamily="34" charset="-122"/>
                <a:ea typeface="微软雅黑" panose="020B0503020204020204" pitchFamily="34" charset="-122"/>
              </a:rPr>
              <a:t>6</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25000"/>
              </a:lnSpc>
            </a:pPr>
            <a:r>
              <a:rPr lang="zh-CN" altLang="en-US" sz="2400" dirty="0" smtClean="0">
                <a:latin typeface="微软雅黑" panose="020B0503020204020204" pitchFamily="34" charset="-122"/>
                <a:ea typeface="微软雅黑" panose="020B0503020204020204" pitchFamily="34" charset="-122"/>
              </a:rPr>
              <a:t>从全球范围看，电动机的用电量平均占世界各国社会总用电量的一半以上，占工业用电量的</a:t>
            </a:r>
            <a:r>
              <a:rPr lang="en-US" altLang="zh-CN" sz="2400" dirty="0" smtClean="0">
                <a:latin typeface="微软雅黑" panose="020B0503020204020204" pitchFamily="34" charset="-122"/>
                <a:ea typeface="微软雅黑" panose="020B0503020204020204" pitchFamily="34" charset="-122"/>
              </a:rPr>
              <a:t>70</a:t>
            </a:r>
            <a:r>
              <a:rPr lang="zh-CN" altLang="en-US" sz="2400" dirty="0" smtClean="0">
                <a:latin typeface="微软雅黑" panose="020B0503020204020204" pitchFamily="34" charset="-122"/>
                <a:ea typeface="微软雅黑" panose="020B0503020204020204" pitchFamily="34" charset="-122"/>
              </a:rPr>
              <a:t>％左右。</a:t>
            </a:r>
          </a:p>
        </p:txBody>
      </p:sp>
    </p:spTree>
    <p:extLst>
      <p:ext uri="{BB962C8B-B14F-4D97-AF65-F5344CB8AC3E}">
        <p14:creationId xmlns:p14="http://schemas.microsoft.com/office/powerpoint/2010/main" val="2449327765"/>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t>直流电动机复习</a:t>
            </a:r>
          </a:p>
        </p:txBody>
      </p:sp>
      <p:sp>
        <p:nvSpPr>
          <p:cNvPr id="44035" name="内容占位符 2"/>
          <p:cNvSpPr>
            <a:spLocks noGrp="1"/>
          </p:cNvSpPr>
          <p:nvPr>
            <p:ph idx="1"/>
          </p:nvPr>
        </p:nvSpPr>
        <p:spPr>
          <a:xfrm>
            <a:off x="900113" y="1844675"/>
            <a:ext cx="8110537" cy="4191000"/>
          </a:xfrm>
        </p:spPr>
        <p:txBody>
          <a:bodyPr/>
          <a:lstStyle/>
          <a:p>
            <a:r>
              <a:rPr lang="zh-CN" altLang="en-US" smtClean="0"/>
              <a:t>思考直流电动机是怎样转动起来的？拖动恒转矩负载时稳态？</a:t>
            </a:r>
            <a:endParaRPr lang="en-US" altLang="zh-CN" smtClean="0"/>
          </a:p>
          <a:p>
            <a:endParaRPr lang="zh-CN" altLang="en-US" smtClean="0"/>
          </a:p>
        </p:txBody>
      </p:sp>
      <p:pic>
        <p:nvPicPr>
          <p:cNvPr id="2" name="直流电动机工作原理">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3570605" y="3171190"/>
            <a:ext cx="3556000" cy="2032000"/>
          </a:xfrm>
          <a:prstGeom prst="rect">
            <a:avLst/>
          </a:prstGeom>
        </p:spPr>
      </p:pic>
    </p:spTree>
    <p:extLst>
      <p:ext uri="{BB962C8B-B14F-4D97-AF65-F5344CB8AC3E}">
        <p14:creationId xmlns:p14="http://schemas.microsoft.com/office/powerpoint/2010/main" val="3268961288"/>
      </p:ext>
    </p:extLst>
  </p:cSld>
  <p:clrMapOvr>
    <a:masterClrMapping/>
  </p:clrMapOvr>
  <p:transition spd="slow"/>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idx="4294967295"/>
          </p:nvPr>
        </p:nvSpPr>
        <p:spPr>
          <a:xfrm>
            <a:off x="611560" y="836712"/>
            <a:ext cx="5334000" cy="646112"/>
          </a:xfrm>
        </p:spPr>
        <p:txBody>
          <a:bodyPr/>
          <a:lstStyle/>
          <a:p>
            <a:r>
              <a:rPr lang="en-US" altLang="zh-CN" sz="3600" b="1" dirty="0" smtClean="0">
                <a:latin typeface="微软雅黑" panose="020B0503020204020204" pitchFamily="34" charset="-122"/>
                <a:ea typeface="微软雅黑" panose="020B0503020204020204" pitchFamily="34" charset="-122"/>
              </a:rPr>
              <a:t>3 </a:t>
            </a:r>
            <a:r>
              <a:rPr lang="zh-CN" altLang="en-US" sz="3600" b="1" dirty="0" smtClean="0">
                <a:latin typeface="微软雅黑" panose="020B0503020204020204" pitchFamily="34" charset="-122"/>
                <a:ea typeface="微软雅黑" panose="020B0503020204020204" pitchFamily="34" charset="-122"/>
              </a:rPr>
              <a:t>运动控制系统的分类</a:t>
            </a:r>
          </a:p>
        </p:txBody>
      </p:sp>
      <p:sp>
        <p:nvSpPr>
          <p:cNvPr id="56324" name="Text Box 1028"/>
          <p:cNvSpPr txBox="1">
            <a:spLocks noChangeArrowheads="1"/>
          </p:cNvSpPr>
          <p:nvPr/>
        </p:nvSpPr>
        <p:spPr bwMode="auto">
          <a:xfrm>
            <a:off x="467544" y="1700808"/>
            <a:ext cx="8245475" cy="2820131"/>
          </a:xfrm>
          <a:prstGeom prst="rect">
            <a:avLst/>
          </a:prstGeom>
          <a:noFill/>
          <a:ln w="12700" cap="sq">
            <a:noFill/>
            <a:miter lim="800000"/>
            <a:headEnd type="none" w="sm" len="sm"/>
            <a:tailEnd type="none" w="sm" len="sm"/>
          </a:ln>
          <a:effectLst/>
        </p:spPr>
        <p:txBody>
          <a:bodyPr>
            <a:spAutoFit/>
          </a:bodyPr>
          <a:lstStyle/>
          <a:p>
            <a:pPr marL="342900" indent="-342900" algn="l">
              <a:lnSpc>
                <a:spcPct val="125000"/>
              </a:lnSpc>
              <a:buFont typeface="Wingdings" panose="05000000000000000000" pitchFamily="2" charset="2"/>
              <a:buChar char="Ø"/>
              <a:defRPr/>
            </a:pPr>
            <a:r>
              <a:rPr lang="zh-CN" altLang="en-US" sz="2400" b="1" dirty="0">
                <a:solidFill>
                  <a:schemeClr val="tx2"/>
                </a:solidFill>
                <a:latin typeface="微软雅黑" panose="020B0503020204020204" pitchFamily="34" charset="-122"/>
                <a:ea typeface="微软雅黑" panose="020B0503020204020204" pitchFamily="34" charset="-122"/>
              </a:rPr>
              <a:t>按电机分：直流系统，交流系统；</a:t>
            </a:r>
          </a:p>
          <a:p>
            <a:pPr marL="342900" indent="-342900" algn="l">
              <a:lnSpc>
                <a:spcPct val="125000"/>
              </a:lnSpc>
              <a:buFont typeface="Wingdings" panose="05000000000000000000" pitchFamily="2" charset="2"/>
              <a:buChar char="Ø"/>
              <a:defRPr/>
            </a:pPr>
            <a:r>
              <a:rPr lang="zh-CN" altLang="en-US" sz="2400" b="1" dirty="0">
                <a:solidFill>
                  <a:schemeClr val="tx2"/>
                </a:solidFill>
                <a:latin typeface="微软雅黑" panose="020B0503020204020204" pitchFamily="34" charset="-122"/>
                <a:ea typeface="微软雅黑" panose="020B0503020204020204" pitchFamily="34" charset="-122"/>
              </a:rPr>
              <a:t>按被控量分：调速系统</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位置随动系统</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转矩控制系统；</a:t>
            </a:r>
          </a:p>
          <a:p>
            <a:pPr marL="342900" indent="-342900" algn="l">
              <a:lnSpc>
                <a:spcPct val="125000"/>
              </a:lnSpc>
              <a:buFont typeface="Wingdings" panose="05000000000000000000" pitchFamily="2" charset="2"/>
              <a:buChar char="Ø"/>
              <a:defRPr/>
            </a:pPr>
            <a:r>
              <a:rPr lang="zh-CN" altLang="en-US" sz="2400" b="1" dirty="0">
                <a:solidFill>
                  <a:schemeClr val="tx2"/>
                </a:solidFill>
                <a:latin typeface="微软雅黑" panose="020B0503020204020204" pitchFamily="34" charset="-122"/>
                <a:ea typeface="微软雅黑" panose="020B0503020204020204" pitchFamily="34" charset="-122"/>
              </a:rPr>
              <a:t>按控制器的类型分：模拟型，数字型；</a:t>
            </a:r>
          </a:p>
          <a:p>
            <a:pPr marL="342900" indent="-342900" algn="l">
              <a:lnSpc>
                <a:spcPct val="125000"/>
              </a:lnSpc>
              <a:buFont typeface="Wingdings" panose="05000000000000000000" pitchFamily="2" charset="2"/>
              <a:buChar char="Ø"/>
              <a:defRPr/>
            </a:pPr>
            <a:r>
              <a:rPr lang="zh-CN" altLang="en-US" sz="2400" b="1" dirty="0">
                <a:solidFill>
                  <a:schemeClr val="tx2"/>
                </a:solidFill>
                <a:latin typeface="微软雅黑" panose="020B0503020204020204" pitchFamily="34" charset="-122"/>
                <a:ea typeface="微软雅黑" panose="020B0503020204020204" pitchFamily="34" charset="-122"/>
              </a:rPr>
              <a:t>按控制原理分：</a:t>
            </a:r>
            <a:r>
              <a:rPr lang="en-US" altLang="zh-CN" sz="2400" b="1" dirty="0">
                <a:solidFill>
                  <a:schemeClr val="tx2"/>
                </a:solidFill>
                <a:latin typeface="微软雅黑" panose="020B0503020204020204" pitchFamily="34" charset="-122"/>
                <a:ea typeface="微软雅黑" panose="020B0503020204020204" pitchFamily="34" charset="-122"/>
              </a:rPr>
              <a:t>PID</a:t>
            </a:r>
            <a:r>
              <a:rPr lang="zh-CN" altLang="en-US" sz="2400" b="1" dirty="0">
                <a:solidFill>
                  <a:schemeClr val="tx2"/>
                </a:solidFill>
                <a:latin typeface="微软雅黑" panose="020B0503020204020204" pitchFamily="34" charset="-122"/>
                <a:ea typeface="微软雅黑" panose="020B0503020204020204" pitchFamily="34" charset="-122"/>
              </a:rPr>
              <a:t>控制</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模糊控制</a:t>
            </a:r>
            <a:r>
              <a:rPr lang="en-US" altLang="zh-CN" sz="2400" b="1" dirty="0">
                <a:solidFill>
                  <a:schemeClr val="tx2"/>
                </a:solidFill>
                <a:latin typeface="微软雅黑" panose="020B0503020204020204" pitchFamily="34" charset="-122"/>
                <a:ea typeface="微软雅黑" panose="020B0503020204020204" pitchFamily="34" charset="-122"/>
              </a:rPr>
              <a:t>,</a:t>
            </a:r>
            <a:r>
              <a:rPr lang="zh-CN" altLang="en-US" sz="2400" b="1" dirty="0">
                <a:solidFill>
                  <a:schemeClr val="tx2"/>
                </a:solidFill>
                <a:latin typeface="微软雅黑" panose="020B0503020204020204" pitchFamily="34" charset="-122"/>
                <a:ea typeface="微软雅黑" panose="020B0503020204020204" pitchFamily="34" charset="-122"/>
              </a:rPr>
              <a:t>矢量控制等等；</a:t>
            </a:r>
          </a:p>
          <a:p>
            <a:pPr marL="342900" indent="-342900" algn="l">
              <a:lnSpc>
                <a:spcPct val="125000"/>
              </a:lnSpc>
              <a:buFont typeface="Wingdings" panose="05000000000000000000" pitchFamily="2" charset="2"/>
              <a:buChar char="Ø"/>
              <a:defRPr/>
            </a:pPr>
            <a:r>
              <a:rPr lang="zh-CN" altLang="en-US" sz="2400" b="1" dirty="0">
                <a:solidFill>
                  <a:schemeClr val="tx2"/>
                </a:solidFill>
                <a:latin typeface="微软雅黑" panose="020B0503020204020204" pitchFamily="34" charset="-122"/>
                <a:ea typeface="微软雅黑" panose="020B0503020204020204" pitchFamily="34" charset="-122"/>
              </a:rPr>
              <a:t>按闭环数分：单环，双环，多环系统，可交叉：如数字式双闭环</a:t>
            </a:r>
            <a:r>
              <a:rPr lang="zh-CN" altLang="en-US" sz="2400" b="1" dirty="0">
                <a:solidFill>
                  <a:srgbClr val="FFFFFF"/>
                </a:solidFill>
                <a:latin typeface="微软雅黑" panose="020B0503020204020204" pitchFamily="34" charset="-122"/>
                <a:ea typeface="微软雅黑" panose="020B0503020204020204" pitchFamily="34" charset="-122"/>
              </a:rPr>
              <a:t>直流调速系统</a:t>
            </a:r>
            <a:endParaRPr lang="zh-CN" altLang="en-US" sz="2400" b="1"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3016285"/>
      </p:ext>
    </p:extLst>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539552" y="620688"/>
            <a:ext cx="6657975" cy="584200"/>
          </a:xfrm>
        </p:spPr>
        <p:txBody>
          <a:bodyPr/>
          <a:lstStyle/>
          <a:p>
            <a:r>
              <a:rPr lang="en-US" altLang="zh-CN" sz="3200" b="1" dirty="0" smtClean="0">
                <a:latin typeface="微软雅黑" panose="020B0503020204020204" pitchFamily="34" charset="-122"/>
                <a:ea typeface="微软雅黑" panose="020B0503020204020204" pitchFamily="34" charset="-122"/>
              </a:rPr>
              <a:t>4 </a:t>
            </a:r>
            <a:r>
              <a:rPr lang="zh-CN" altLang="en-US" sz="3200" b="1" dirty="0" smtClean="0">
                <a:latin typeface="微软雅黑" panose="020B0503020204020204" pitchFamily="34" charset="-122"/>
                <a:ea typeface="微软雅黑" panose="020B0503020204020204" pitchFamily="34" charset="-122"/>
              </a:rPr>
              <a:t>电力拖动运动控制系统的特点</a:t>
            </a:r>
          </a:p>
        </p:txBody>
      </p:sp>
      <p:sp>
        <p:nvSpPr>
          <p:cNvPr id="28675" name="Rectangle 3"/>
          <p:cNvSpPr>
            <a:spLocks noGrp="1" noChangeArrowheads="1"/>
          </p:cNvSpPr>
          <p:nvPr>
            <p:ph type="body" idx="4294967295"/>
          </p:nvPr>
        </p:nvSpPr>
        <p:spPr>
          <a:xfrm>
            <a:off x="539552" y="1556792"/>
            <a:ext cx="7620000" cy="3657600"/>
          </a:xfrm>
        </p:spPr>
        <p:txBody>
          <a:bodyPr/>
          <a:lstStyle/>
          <a:p>
            <a:pPr>
              <a:lnSpc>
                <a:spcPct val="125000"/>
              </a:lnSpc>
              <a:spcBef>
                <a:spcPts val="1000"/>
              </a:spcBef>
            </a:pPr>
            <a:r>
              <a:rPr lang="zh-CN" altLang="en-US" sz="2400" dirty="0" smtClean="0">
                <a:solidFill>
                  <a:schemeClr val="tx1"/>
                </a:solidFill>
                <a:latin typeface="微软雅黑" panose="020B0503020204020204" pitchFamily="34" charset="-122"/>
                <a:ea typeface="微软雅黑" panose="020B0503020204020204" pitchFamily="34" charset="-122"/>
              </a:rPr>
              <a:t>传动功率范围大：几毫瓦到几百兆瓦；</a:t>
            </a:r>
          </a:p>
          <a:p>
            <a:pPr>
              <a:lnSpc>
                <a:spcPct val="125000"/>
              </a:lnSpc>
              <a:spcBef>
                <a:spcPts val="1000"/>
              </a:spcBef>
            </a:pPr>
            <a:r>
              <a:rPr lang="zh-CN" altLang="en-US" sz="2400" dirty="0" smtClean="0">
                <a:solidFill>
                  <a:schemeClr val="tx1"/>
                </a:solidFill>
                <a:latin typeface="微软雅黑" panose="020B0503020204020204" pitchFamily="34" charset="-122"/>
                <a:ea typeface="微软雅黑" panose="020B0503020204020204" pitchFamily="34" charset="-122"/>
              </a:rPr>
              <a:t>调速范围宽：</a:t>
            </a:r>
            <a:r>
              <a:rPr lang="en-US" altLang="zh-CN" sz="2400" dirty="0" smtClean="0">
                <a:solidFill>
                  <a:schemeClr val="tx1"/>
                </a:solidFill>
                <a:latin typeface="微软雅黑" panose="020B0503020204020204" pitchFamily="34" charset="-122"/>
                <a:ea typeface="微软雅黑" panose="020B0503020204020204" pitchFamily="34" charset="-122"/>
              </a:rPr>
              <a:t>1</a:t>
            </a:r>
            <a:r>
              <a:rPr lang="zh-CN" altLang="en-US" sz="2400" dirty="0" smtClean="0">
                <a:solidFill>
                  <a:schemeClr val="tx1"/>
                </a:solidFill>
                <a:latin typeface="微软雅黑" panose="020B0503020204020204" pitchFamily="34" charset="-122"/>
                <a:ea typeface="微软雅黑" panose="020B0503020204020204" pitchFamily="34" charset="-122"/>
              </a:rPr>
              <a:t>：</a:t>
            </a:r>
            <a:r>
              <a:rPr lang="en-US" altLang="zh-CN" sz="2400" dirty="0" smtClean="0">
                <a:solidFill>
                  <a:schemeClr val="tx1"/>
                </a:solidFill>
                <a:latin typeface="微软雅黑" panose="020B0503020204020204" pitchFamily="34" charset="-122"/>
                <a:ea typeface="微软雅黑" panose="020B0503020204020204" pitchFamily="34" charset="-122"/>
              </a:rPr>
              <a:t>10000</a:t>
            </a:r>
            <a:r>
              <a:rPr lang="zh-CN" altLang="en-US" sz="2400" dirty="0" smtClean="0">
                <a:solidFill>
                  <a:schemeClr val="tx1"/>
                </a:solidFill>
                <a:latin typeface="微软雅黑" panose="020B0503020204020204" pitchFamily="34" charset="-122"/>
                <a:ea typeface="微软雅黑" panose="020B0503020204020204" pitchFamily="34" charset="-122"/>
              </a:rPr>
              <a:t>，每小时几转到每分钟几十万转；过渡过程快，秒级或毫秒级；</a:t>
            </a:r>
          </a:p>
          <a:p>
            <a:pPr>
              <a:lnSpc>
                <a:spcPct val="125000"/>
              </a:lnSpc>
              <a:spcBef>
                <a:spcPts val="1000"/>
              </a:spcBef>
            </a:pPr>
            <a:r>
              <a:rPr lang="zh-CN" altLang="en-US" sz="2400" dirty="0" smtClean="0">
                <a:solidFill>
                  <a:schemeClr val="tx1"/>
                </a:solidFill>
                <a:latin typeface="微软雅黑" panose="020B0503020204020204" pitchFamily="34" charset="-122"/>
                <a:ea typeface="微软雅黑" panose="020B0503020204020204" pitchFamily="34" charset="-122"/>
              </a:rPr>
              <a:t>具有较高的动、静态性能；</a:t>
            </a:r>
          </a:p>
          <a:p>
            <a:pPr>
              <a:lnSpc>
                <a:spcPct val="125000"/>
              </a:lnSpc>
              <a:spcBef>
                <a:spcPts val="1000"/>
              </a:spcBef>
            </a:pPr>
            <a:r>
              <a:rPr lang="zh-CN" altLang="en-US" sz="2400" dirty="0" smtClean="0">
                <a:solidFill>
                  <a:schemeClr val="tx1"/>
                </a:solidFill>
                <a:latin typeface="微软雅黑" panose="020B0503020204020204" pitchFamily="34" charset="-122"/>
                <a:ea typeface="微软雅黑" panose="020B0503020204020204" pitchFamily="34" charset="-122"/>
              </a:rPr>
              <a:t>四象限运行，能量回馈，多机协调；</a:t>
            </a:r>
          </a:p>
          <a:p>
            <a:pPr>
              <a:lnSpc>
                <a:spcPct val="125000"/>
              </a:lnSpc>
              <a:spcBef>
                <a:spcPts val="1000"/>
              </a:spcBef>
            </a:pPr>
            <a:r>
              <a:rPr lang="zh-CN" altLang="en-US" sz="2400" dirty="0" smtClean="0">
                <a:solidFill>
                  <a:schemeClr val="tx1"/>
                </a:solidFill>
                <a:latin typeface="微软雅黑" panose="020B0503020204020204" pitchFamily="34" charset="-122"/>
                <a:ea typeface="微软雅黑" panose="020B0503020204020204" pitchFamily="34" charset="-122"/>
              </a:rPr>
              <a:t>合理地选择系统方案几乎可以适用任何电气传动场合的要求</a:t>
            </a:r>
            <a:r>
              <a:rPr lang="en-US" altLang="zh-CN" sz="2400" dirty="0" smtClean="0">
                <a:solidFill>
                  <a:schemeClr val="tx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58321733"/>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39552" y="692696"/>
            <a:ext cx="8142288" cy="646113"/>
          </a:xfrm>
          <a:solidFill>
            <a:schemeClr val="folHlink"/>
          </a:solidFill>
        </p:spPr>
        <p:txBody>
          <a:bodyPr/>
          <a:lstStyle/>
          <a:p>
            <a:pPr>
              <a:lnSpc>
                <a:spcPct val="125000"/>
              </a:lnSpc>
            </a:pPr>
            <a:r>
              <a:rPr lang="en-US" altLang="zh-CN" sz="3600" b="1" dirty="0" smtClean="0">
                <a:solidFill>
                  <a:srgbClr val="FFFFFF"/>
                </a:solidFill>
                <a:latin typeface="微软雅黑" panose="020B0503020204020204" pitchFamily="34" charset="-122"/>
                <a:ea typeface="微软雅黑" panose="020B0503020204020204" pitchFamily="34" charset="-122"/>
              </a:rPr>
              <a:t>5. </a:t>
            </a:r>
            <a:r>
              <a:rPr lang="zh-CN" altLang="en-US" sz="3600" b="1" dirty="0" smtClean="0">
                <a:solidFill>
                  <a:srgbClr val="FFFFFF"/>
                </a:solidFill>
                <a:latin typeface="微软雅黑" panose="020B0503020204020204" pitchFamily="34" charset="-122"/>
                <a:ea typeface="微软雅黑" panose="020B0503020204020204" pitchFamily="34" charset="-122"/>
              </a:rPr>
              <a:t>运动控制系统应用及其发展</a:t>
            </a:r>
            <a:endParaRPr lang="zh-CN" altLang="en-US" sz="3200" b="1" dirty="0" smtClean="0">
              <a:solidFill>
                <a:srgbClr val="FFFFFF"/>
              </a:solidFill>
              <a:latin typeface="微软雅黑" panose="020B0503020204020204" pitchFamily="34" charset="-122"/>
              <a:ea typeface="微软雅黑" panose="020B0503020204020204" pitchFamily="34" charset="-122"/>
            </a:endParaRPr>
          </a:p>
        </p:txBody>
      </p:sp>
      <p:sp>
        <p:nvSpPr>
          <p:cNvPr id="29699" name="Rectangle 3"/>
          <p:cNvSpPr>
            <a:spLocks noGrp="1" noChangeArrowheads="1"/>
          </p:cNvSpPr>
          <p:nvPr>
            <p:ph idx="1"/>
          </p:nvPr>
        </p:nvSpPr>
        <p:spPr>
          <a:xfrm>
            <a:off x="582415" y="1661071"/>
            <a:ext cx="7772400" cy="504825"/>
          </a:xfrm>
        </p:spPr>
        <p:txBody>
          <a:bodyPr/>
          <a:lstStyle/>
          <a:p>
            <a:pPr algn="just">
              <a:lnSpc>
                <a:spcPct val="125000"/>
              </a:lnSpc>
              <a:buFont typeface="Wingdings" panose="05000000000000000000" pitchFamily="2" charset="2"/>
              <a:buNone/>
            </a:pPr>
            <a:r>
              <a:rPr lang="en-US" altLang="zh-CN" smtClean="0">
                <a:solidFill>
                  <a:schemeClr val="tx2"/>
                </a:solidFill>
                <a:latin typeface="微软雅黑" panose="020B0503020204020204" pitchFamily="34" charset="-122"/>
                <a:ea typeface="微软雅黑" panose="020B0503020204020204" pitchFamily="34" charset="-122"/>
              </a:rPr>
              <a:t>1 </a:t>
            </a:r>
            <a:r>
              <a:rPr lang="zh-CN" altLang="en-US" smtClean="0">
                <a:solidFill>
                  <a:schemeClr val="tx2"/>
                </a:solidFill>
                <a:latin typeface="微软雅黑" panose="020B0503020204020204" pitchFamily="34" charset="-122"/>
                <a:ea typeface="微软雅黑" panose="020B0503020204020204" pitchFamily="34" charset="-122"/>
              </a:rPr>
              <a:t>历史</a:t>
            </a:r>
          </a:p>
        </p:txBody>
      </p:sp>
      <p:sp>
        <p:nvSpPr>
          <p:cNvPr id="36869" name="Text Box 5"/>
          <p:cNvSpPr txBox="1">
            <a:spLocks noChangeArrowheads="1"/>
          </p:cNvSpPr>
          <p:nvPr/>
        </p:nvSpPr>
        <p:spPr bwMode="auto">
          <a:xfrm>
            <a:off x="474465" y="2165896"/>
            <a:ext cx="8459787" cy="4326377"/>
          </a:xfrm>
          <a:prstGeom prst="rect">
            <a:avLst/>
          </a:prstGeom>
          <a:noFill/>
          <a:ln w="12700" cap="sq">
            <a:noFill/>
            <a:miter lim="800000"/>
            <a:headEnd type="none" w="sm" len="sm"/>
            <a:tailEnd type="none" w="sm" len="sm"/>
          </a:ln>
          <a:effectLst/>
        </p:spPr>
        <p:txBody>
          <a:bodyPr>
            <a:spAutoFit/>
          </a:bodyPr>
          <a:lstStyle/>
          <a:p>
            <a:pPr marL="342900" indent="-342900" algn="l">
              <a:lnSpc>
                <a:spcPct val="125000"/>
              </a:lnSpc>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微软雅黑" panose="020B0503020204020204" pitchFamily="34" charset="-122"/>
                <a:ea typeface="微软雅黑" panose="020B0503020204020204" pitchFamily="34" charset="-122"/>
              </a:rPr>
              <a:t>十九世纪末，交流电机出现，经济实用的鼠笼机，</a:t>
            </a:r>
            <a:r>
              <a:rPr lang="zh-CN" altLang="en-US" sz="2800" b="1" dirty="0" smtClean="0">
                <a:solidFill>
                  <a:schemeClr val="tx1"/>
                </a:solidFill>
                <a:latin typeface="微软雅黑" panose="020B0503020204020204" pitchFamily="34" charset="-122"/>
                <a:ea typeface="微软雅黑" panose="020B0503020204020204" pitchFamily="34" charset="-122"/>
              </a:rPr>
              <a:t>功率因数高</a:t>
            </a:r>
            <a:r>
              <a:rPr lang="zh-CN" altLang="en-US" sz="2800" b="1" dirty="0">
                <a:solidFill>
                  <a:schemeClr val="tx1"/>
                </a:solidFill>
                <a:latin typeface="微软雅黑" panose="020B0503020204020204" pitchFamily="34" charset="-122"/>
                <a:ea typeface="微软雅黑" panose="020B0503020204020204" pitchFamily="34" charset="-122"/>
              </a:rPr>
              <a:t>的同步机；</a:t>
            </a:r>
          </a:p>
          <a:p>
            <a:pPr marL="342900" indent="-342900" algn="l">
              <a:lnSpc>
                <a:spcPct val="125000"/>
              </a:lnSpc>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微软雅黑" panose="020B0503020204020204" pitchFamily="34" charset="-122"/>
                <a:ea typeface="微软雅黑" panose="020B0503020204020204" pitchFamily="34" charset="-122"/>
              </a:rPr>
              <a:t>二十世纪中，形成直流调速，交流不调速的格局；</a:t>
            </a:r>
          </a:p>
          <a:p>
            <a:pPr marL="342900" indent="-342900" algn="l">
              <a:lnSpc>
                <a:spcPct val="125000"/>
              </a:lnSpc>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微软雅黑" panose="020B0503020204020204" pitchFamily="34" charset="-122"/>
                <a:ea typeface="微软雅黑" panose="020B0503020204020204" pitchFamily="34" charset="-122"/>
              </a:rPr>
              <a:t>二十世纪八十年代以前，只有直流传动</a:t>
            </a:r>
            <a:r>
              <a:rPr lang="zh-CN" altLang="en-US" sz="2800" b="1" dirty="0" smtClean="0">
                <a:solidFill>
                  <a:schemeClr val="tx1"/>
                </a:solidFill>
                <a:latin typeface="微软雅黑" panose="020B0503020204020204" pitchFamily="34" charset="-122"/>
                <a:ea typeface="微软雅黑" panose="020B0503020204020204" pitchFamily="34" charset="-122"/>
              </a:rPr>
              <a:t>；</a:t>
            </a:r>
            <a:endParaRPr lang="en-US" altLang="zh-CN" sz="2800" b="1" dirty="0" smtClean="0">
              <a:solidFill>
                <a:schemeClr val="tx1"/>
              </a:solidFill>
              <a:latin typeface="微软雅黑" panose="020B0503020204020204" pitchFamily="34" charset="-122"/>
              <a:ea typeface="微软雅黑" panose="020B0503020204020204" pitchFamily="34" charset="-122"/>
            </a:endParaRPr>
          </a:p>
          <a:p>
            <a:pPr marL="342900" indent="-342900" algn="l">
              <a:lnSpc>
                <a:spcPct val="125000"/>
              </a:lnSpc>
              <a:spcBef>
                <a:spcPts val="1000"/>
              </a:spcBef>
              <a:buClr>
                <a:schemeClr val="accent1"/>
              </a:buClr>
              <a:buSzPct val="65000"/>
              <a:buFont typeface="Wingdings" panose="05000000000000000000" pitchFamily="2" charset="2"/>
              <a:buChar char="n"/>
              <a:defRPr/>
            </a:pPr>
            <a:r>
              <a:rPr lang="zh-CN" altLang="en-US" sz="2800" b="1" dirty="0" smtClean="0">
                <a:solidFill>
                  <a:schemeClr val="tx1"/>
                </a:solidFill>
                <a:latin typeface="微软雅黑" panose="020B0503020204020204" pitchFamily="34" charset="-122"/>
                <a:ea typeface="微软雅黑" panose="020B0503020204020204" pitchFamily="34" charset="-122"/>
              </a:rPr>
              <a:t>二十世纪</a:t>
            </a:r>
            <a:r>
              <a:rPr lang="zh-CN" altLang="en-US" sz="2800" b="1" dirty="0">
                <a:solidFill>
                  <a:schemeClr val="tx1"/>
                </a:solidFill>
                <a:latin typeface="微软雅黑" panose="020B0503020204020204" pitchFamily="34" charset="-122"/>
                <a:ea typeface="微软雅黑" panose="020B0503020204020204" pitchFamily="34" charset="-122"/>
              </a:rPr>
              <a:t>后期，交流调速兴起，原来格局打破。</a:t>
            </a:r>
            <a:endParaRPr lang="en-US" altLang="zh-CN" sz="2800" b="1" dirty="0">
              <a:solidFill>
                <a:schemeClr val="tx1"/>
              </a:solidFill>
              <a:latin typeface="微软雅黑" panose="020B0503020204020204" pitchFamily="34" charset="-122"/>
              <a:ea typeface="微软雅黑" panose="020B0503020204020204" pitchFamily="34" charset="-122"/>
            </a:endParaRPr>
          </a:p>
          <a:p>
            <a:pPr marL="342900" lvl="1" indent="-342900" algn="l">
              <a:lnSpc>
                <a:spcPct val="125000"/>
              </a:lnSpc>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微软雅黑" panose="020B0503020204020204" pitchFamily="34" charset="-122"/>
                <a:ea typeface="微软雅黑" panose="020B0503020204020204" pitchFamily="34" charset="-122"/>
              </a:rPr>
              <a:t>二十一世纪，交流调速系统应用范围不断扩大，伺服系统应用越来越多</a:t>
            </a:r>
            <a:endParaRPr lang="en-US" altLang="zh-CN" sz="28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241011"/>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11560" y="836712"/>
            <a:ext cx="8162925" cy="646113"/>
          </a:xfrm>
        </p:spPr>
        <p:txBody>
          <a:bodyPr/>
          <a:lstStyle/>
          <a:p>
            <a:r>
              <a:rPr lang="en-US" altLang="zh-CN" sz="3600" b="1" dirty="0" smtClean="0">
                <a:latin typeface="微软雅黑" panose="020B0503020204020204" pitchFamily="34" charset="-122"/>
                <a:ea typeface="微软雅黑" panose="020B0503020204020204" pitchFamily="34" charset="-122"/>
              </a:rPr>
              <a:t>2 </a:t>
            </a:r>
            <a:r>
              <a:rPr lang="zh-CN" altLang="en-US" sz="3600" b="1" dirty="0" smtClean="0">
                <a:latin typeface="微软雅黑" panose="020B0503020204020204" pitchFamily="34" charset="-122"/>
                <a:ea typeface="微软雅黑" panose="020B0503020204020204" pitchFamily="34" charset="-122"/>
              </a:rPr>
              <a:t>运动控制的主要应用领域</a:t>
            </a:r>
          </a:p>
        </p:txBody>
      </p:sp>
      <p:sp>
        <p:nvSpPr>
          <p:cNvPr id="12295" name="Text Box 7"/>
          <p:cNvSpPr txBox="1">
            <a:spLocks noChangeArrowheads="1"/>
          </p:cNvSpPr>
          <p:nvPr/>
        </p:nvSpPr>
        <p:spPr bwMode="auto">
          <a:xfrm>
            <a:off x="539750" y="2349500"/>
            <a:ext cx="8172450" cy="3190617"/>
          </a:xfrm>
          <a:prstGeom prst="rect">
            <a:avLst/>
          </a:prstGeom>
          <a:noFill/>
          <a:ln w="12700" cap="sq">
            <a:noFill/>
            <a:miter lim="800000"/>
            <a:headEnd type="none" w="sm" len="sm"/>
            <a:tailEnd type="none" w="sm" len="sm"/>
          </a:ln>
          <a:effectLst/>
        </p:spPr>
        <p:txBody>
          <a:bodyPr>
            <a:spAutoFit/>
          </a:bodyPr>
          <a:lstStyle/>
          <a:p>
            <a:pPr marL="342900" indent="-342900" algn="l">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微软雅黑" panose="020B0503020204020204" pitchFamily="34" charset="-122"/>
                <a:ea typeface="微软雅黑" panose="020B0503020204020204" pitchFamily="34" charset="-122"/>
              </a:rPr>
              <a:t>机器人</a:t>
            </a:r>
          </a:p>
          <a:p>
            <a:pPr marL="342900" indent="-342900" algn="l">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微软雅黑" panose="020B0503020204020204" pitchFamily="34" charset="-122"/>
                <a:ea typeface="微软雅黑" panose="020B0503020204020204" pitchFamily="34" charset="-122"/>
              </a:rPr>
              <a:t>工业</a:t>
            </a:r>
            <a:r>
              <a:rPr lang="en-US" altLang="zh-CN" sz="2800" b="1" dirty="0">
                <a:solidFill>
                  <a:schemeClr val="tx1"/>
                </a:solidFill>
                <a:latin typeface="微软雅黑" panose="020B0503020204020204" pitchFamily="34" charset="-122"/>
                <a:ea typeface="微软雅黑" panose="020B0503020204020204" pitchFamily="34" charset="-122"/>
              </a:rPr>
              <a:t>:</a:t>
            </a:r>
            <a:r>
              <a:rPr lang="zh-CN" altLang="en-US" sz="2800" b="1" dirty="0">
                <a:solidFill>
                  <a:schemeClr val="tx1"/>
                </a:solidFill>
                <a:latin typeface="微软雅黑" panose="020B0503020204020204" pitchFamily="34" charset="-122"/>
                <a:ea typeface="微软雅黑" panose="020B0503020204020204" pitchFamily="34" charset="-122"/>
              </a:rPr>
              <a:t>机械加工，冶金，造纸，机械手</a:t>
            </a:r>
            <a:r>
              <a:rPr lang="en-US" altLang="zh-CN" sz="2800" b="1" dirty="0">
                <a:solidFill>
                  <a:schemeClr val="tx1"/>
                </a:solidFill>
                <a:latin typeface="微软雅黑" panose="020B0503020204020204" pitchFamily="34" charset="-122"/>
                <a:ea typeface="微软雅黑" panose="020B0503020204020204" pitchFamily="34" charset="-122"/>
              </a:rPr>
              <a:t>,</a:t>
            </a:r>
            <a:r>
              <a:rPr lang="zh-CN" altLang="en-US" sz="2800" b="1" dirty="0">
                <a:solidFill>
                  <a:schemeClr val="tx1"/>
                </a:solidFill>
                <a:latin typeface="微软雅黑" panose="020B0503020204020204" pitchFamily="34" charset="-122"/>
                <a:ea typeface="微软雅黑" panose="020B0503020204020204" pitchFamily="34" charset="-122"/>
              </a:rPr>
              <a:t>机械运输等。</a:t>
            </a:r>
          </a:p>
          <a:p>
            <a:pPr marL="342900" indent="-342900" algn="l">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微软雅黑" panose="020B0503020204020204" pitchFamily="34" charset="-122"/>
                <a:ea typeface="微软雅黑" panose="020B0503020204020204" pitchFamily="34" charset="-122"/>
              </a:rPr>
              <a:t>军事装备</a:t>
            </a:r>
            <a:r>
              <a:rPr lang="en-US" altLang="zh-CN" sz="2800" b="1" dirty="0">
                <a:solidFill>
                  <a:schemeClr val="tx1"/>
                </a:solidFill>
                <a:latin typeface="微软雅黑" panose="020B0503020204020204" pitchFamily="34" charset="-122"/>
                <a:ea typeface="微软雅黑" panose="020B0503020204020204" pitchFamily="34" charset="-122"/>
              </a:rPr>
              <a:t>:</a:t>
            </a:r>
            <a:r>
              <a:rPr lang="zh-CN" altLang="en-US" sz="2800" b="1" dirty="0">
                <a:solidFill>
                  <a:schemeClr val="tx1"/>
                </a:solidFill>
                <a:latin typeface="微软雅黑" panose="020B0503020204020204" pitchFamily="34" charset="-122"/>
                <a:ea typeface="微软雅黑" panose="020B0503020204020204" pitchFamily="34" charset="-122"/>
              </a:rPr>
              <a:t>随动系统（兵器，雷达）</a:t>
            </a:r>
          </a:p>
          <a:p>
            <a:pPr marL="342900" indent="-342900" algn="l">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微软雅黑" panose="020B0503020204020204" pitchFamily="34" charset="-122"/>
                <a:ea typeface="微软雅黑" panose="020B0503020204020204" pitchFamily="34" charset="-122"/>
              </a:rPr>
              <a:t>交通工具</a:t>
            </a:r>
            <a:r>
              <a:rPr lang="en-US" altLang="zh-CN" sz="2800" b="1" dirty="0">
                <a:solidFill>
                  <a:schemeClr val="tx1"/>
                </a:solidFill>
                <a:latin typeface="微软雅黑" panose="020B0503020204020204" pitchFamily="34" charset="-122"/>
                <a:ea typeface="微软雅黑" panose="020B0503020204020204" pitchFamily="34" charset="-122"/>
              </a:rPr>
              <a:t>:</a:t>
            </a:r>
            <a:r>
              <a:rPr lang="zh-CN" altLang="en-US" sz="2800" b="1" dirty="0">
                <a:solidFill>
                  <a:schemeClr val="tx1"/>
                </a:solidFill>
                <a:latin typeface="微软雅黑" panose="020B0503020204020204" pitchFamily="34" charset="-122"/>
                <a:ea typeface="微软雅黑" panose="020B0503020204020204" pitchFamily="34" charset="-122"/>
              </a:rPr>
              <a:t>电力机车</a:t>
            </a:r>
            <a:r>
              <a:rPr lang="en-US" altLang="zh-CN" sz="2800" b="1" dirty="0">
                <a:solidFill>
                  <a:schemeClr val="tx1"/>
                </a:solidFill>
                <a:latin typeface="微软雅黑" panose="020B0503020204020204" pitchFamily="34" charset="-122"/>
                <a:ea typeface="微软雅黑" panose="020B0503020204020204" pitchFamily="34" charset="-122"/>
              </a:rPr>
              <a:t>,</a:t>
            </a:r>
            <a:r>
              <a:rPr lang="zh-CN" altLang="en-US" sz="2800" b="1" dirty="0">
                <a:solidFill>
                  <a:schemeClr val="tx1"/>
                </a:solidFill>
                <a:latin typeface="微软雅黑" panose="020B0503020204020204" pitchFamily="34" charset="-122"/>
                <a:ea typeface="微软雅黑" panose="020B0503020204020204" pitchFamily="34" charset="-122"/>
              </a:rPr>
              <a:t>电动汽车</a:t>
            </a:r>
            <a:r>
              <a:rPr lang="en-US" altLang="zh-CN" sz="2800" b="1" dirty="0">
                <a:solidFill>
                  <a:schemeClr val="tx1"/>
                </a:solidFill>
                <a:latin typeface="微软雅黑" panose="020B0503020204020204" pitchFamily="34" charset="-122"/>
                <a:ea typeface="微软雅黑" panose="020B0503020204020204" pitchFamily="34" charset="-122"/>
              </a:rPr>
              <a:t>,</a:t>
            </a:r>
            <a:r>
              <a:rPr lang="zh-CN" altLang="en-US" sz="2800" b="1" dirty="0">
                <a:solidFill>
                  <a:schemeClr val="tx1"/>
                </a:solidFill>
                <a:latin typeface="微软雅黑" panose="020B0503020204020204" pitchFamily="34" charset="-122"/>
                <a:ea typeface="微软雅黑" panose="020B0503020204020204" pitchFamily="34" charset="-122"/>
              </a:rPr>
              <a:t>舰船的电驱动系统</a:t>
            </a:r>
          </a:p>
          <a:p>
            <a:pPr marL="342900" indent="-342900" algn="l">
              <a:spcBef>
                <a:spcPts val="1000"/>
              </a:spcBef>
              <a:buClr>
                <a:schemeClr val="accent1"/>
              </a:buClr>
              <a:buSzPct val="65000"/>
              <a:buFont typeface="Wingdings" panose="05000000000000000000" pitchFamily="2" charset="2"/>
              <a:buChar char="n"/>
              <a:defRPr/>
            </a:pPr>
            <a:r>
              <a:rPr lang="zh-CN" altLang="en-US" sz="2800" b="1" dirty="0">
                <a:solidFill>
                  <a:schemeClr val="tx1"/>
                </a:solidFill>
                <a:latin typeface="微软雅黑" panose="020B0503020204020204" pitchFamily="34" charset="-122"/>
                <a:ea typeface="微软雅黑" panose="020B0503020204020204" pitchFamily="34" charset="-122"/>
              </a:rPr>
              <a:t>民用</a:t>
            </a:r>
            <a:r>
              <a:rPr lang="en-US" altLang="zh-CN" sz="2800" b="1" dirty="0">
                <a:solidFill>
                  <a:schemeClr val="tx1"/>
                </a:solidFill>
                <a:latin typeface="微软雅黑" panose="020B0503020204020204" pitchFamily="34" charset="-122"/>
                <a:ea typeface="微软雅黑" panose="020B0503020204020204" pitchFamily="34" charset="-122"/>
              </a:rPr>
              <a:t>:</a:t>
            </a:r>
            <a:r>
              <a:rPr lang="zh-CN" altLang="en-US" sz="2800" b="1" dirty="0">
                <a:solidFill>
                  <a:schemeClr val="tx1"/>
                </a:solidFill>
                <a:latin typeface="微软雅黑" panose="020B0503020204020204" pitchFamily="34" charset="-122"/>
                <a:ea typeface="微软雅黑" panose="020B0503020204020204" pitchFamily="34" charset="-122"/>
              </a:rPr>
              <a:t>电梯</a:t>
            </a:r>
            <a:r>
              <a:rPr lang="en-US" altLang="zh-CN" sz="2800" b="1" dirty="0">
                <a:solidFill>
                  <a:schemeClr val="tx1"/>
                </a:solidFill>
                <a:latin typeface="微软雅黑" panose="020B0503020204020204" pitchFamily="34" charset="-122"/>
                <a:ea typeface="微软雅黑" panose="020B0503020204020204" pitchFamily="34" charset="-122"/>
              </a:rPr>
              <a:t>,</a:t>
            </a:r>
            <a:r>
              <a:rPr lang="zh-CN" altLang="en-US" sz="2800" b="1" dirty="0">
                <a:solidFill>
                  <a:schemeClr val="tx1"/>
                </a:solidFill>
                <a:latin typeface="微软雅黑" panose="020B0503020204020204" pitchFamily="34" charset="-122"/>
                <a:ea typeface="微软雅黑" panose="020B0503020204020204" pitchFamily="34" charset="-122"/>
              </a:rPr>
              <a:t>医疗设备</a:t>
            </a:r>
            <a:r>
              <a:rPr lang="en-US" altLang="zh-CN" sz="2800" b="1" dirty="0">
                <a:solidFill>
                  <a:schemeClr val="tx1"/>
                </a:solidFill>
                <a:latin typeface="微软雅黑" panose="020B0503020204020204" pitchFamily="34" charset="-122"/>
                <a:ea typeface="微软雅黑" panose="020B0503020204020204" pitchFamily="34" charset="-122"/>
              </a:rPr>
              <a:t>,</a:t>
            </a:r>
            <a:r>
              <a:rPr lang="zh-CN" altLang="en-US" sz="2800" b="1" dirty="0">
                <a:solidFill>
                  <a:schemeClr val="tx1"/>
                </a:solidFill>
                <a:latin typeface="微软雅黑" panose="020B0503020204020204" pitchFamily="34" charset="-122"/>
                <a:ea typeface="微软雅黑" panose="020B0503020204020204" pitchFamily="34" charset="-122"/>
              </a:rPr>
              <a:t>娱乐</a:t>
            </a:r>
            <a:r>
              <a:rPr lang="en-US" altLang="zh-CN" sz="2800" b="1" dirty="0">
                <a:solidFill>
                  <a:schemeClr val="tx1"/>
                </a:solidFill>
                <a:latin typeface="微软雅黑" panose="020B0503020204020204" pitchFamily="34" charset="-122"/>
                <a:ea typeface="微软雅黑" panose="020B0503020204020204" pitchFamily="34" charset="-122"/>
              </a:rPr>
              <a:t>,</a:t>
            </a:r>
            <a:r>
              <a:rPr lang="zh-CN" altLang="en-US" sz="2800" b="1" dirty="0">
                <a:solidFill>
                  <a:schemeClr val="tx1"/>
                </a:solidFill>
                <a:latin typeface="微软雅黑" panose="020B0503020204020204" pitchFamily="34" charset="-122"/>
                <a:ea typeface="微软雅黑" panose="020B0503020204020204" pitchFamily="34" charset="-122"/>
              </a:rPr>
              <a:t>家电</a:t>
            </a:r>
          </a:p>
        </p:txBody>
      </p:sp>
    </p:spTree>
    <p:extLst>
      <p:ext uri="{BB962C8B-B14F-4D97-AF65-F5344CB8AC3E}">
        <p14:creationId xmlns:p14="http://schemas.microsoft.com/office/powerpoint/2010/main" val="3391094206"/>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581025" y="764704"/>
            <a:ext cx="7620000" cy="584200"/>
          </a:xfrm>
        </p:spPr>
        <p:txBody>
          <a:bodyPr/>
          <a:lstStyle/>
          <a:p>
            <a:pPr>
              <a:buFont typeface="Monotype Sorts" pitchFamily="2" charset="2"/>
              <a:buNone/>
              <a:defRPr/>
            </a:pPr>
            <a:r>
              <a:rPr lang="en-US" altLang="zh-CN" sz="3200" b="1" dirty="0" smtClean="0">
                <a:latin typeface="微软雅黑" panose="020B0503020204020204" pitchFamily="34" charset="-122"/>
                <a:ea typeface="微软雅黑" panose="020B0503020204020204" pitchFamily="34" charset="-122"/>
              </a:rPr>
              <a:t>3 </a:t>
            </a:r>
            <a:r>
              <a:rPr lang="zh-CN" altLang="en-US" sz="3200" b="1" dirty="0" smtClean="0">
                <a:latin typeface="微软雅黑" panose="020B0503020204020204" pitchFamily="34" charset="-122"/>
                <a:ea typeface="微软雅黑" panose="020B0503020204020204" pitchFamily="34" charset="-122"/>
              </a:rPr>
              <a:t>运动控制系统发展的助推器</a:t>
            </a:r>
            <a:endParaRPr lang="zh-CN" altLang="en-US" sz="3200" b="1" dirty="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1747" name="Rectangle 3"/>
          <p:cNvSpPr>
            <a:spLocks noGrp="1" noChangeArrowheads="1"/>
          </p:cNvSpPr>
          <p:nvPr>
            <p:ph type="body" sz="half" idx="1"/>
          </p:nvPr>
        </p:nvSpPr>
        <p:spPr>
          <a:xfrm>
            <a:off x="552237" y="1484784"/>
            <a:ext cx="8135938" cy="3095625"/>
          </a:xfrm>
        </p:spPr>
        <p:txBody>
          <a:bodyPr/>
          <a:lstStyle/>
          <a:p>
            <a:pPr>
              <a:lnSpc>
                <a:spcPct val="125000"/>
              </a:lnSpc>
              <a:spcBef>
                <a:spcPts val="0"/>
              </a:spcBef>
              <a:defRPr/>
            </a:pPr>
            <a:r>
              <a:rPr kumimoji="1" lang="zh-CN" altLang="en-US" sz="2400" dirty="0">
                <a:solidFill>
                  <a:schemeClr val="tx1"/>
                </a:solidFill>
                <a:latin typeface="微软雅黑" panose="020B0503020204020204" pitchFamily="34" charset="-122"/>
                <a:ea typeface="微软雅黑" panose="020B0503020204020204" pitchFamily="34" charset="-122"/>
              </a:rPr>
              <a:t>微处理器</a:t>
            </a:r>
            <a:r>
              <a:rPr kumimoji="1" lang="en-US" altLang="zh-CN" sz="2400" dirty="0">
                <a:solidFill>
                  <a:schemeClr val="tx1"/>
                </a:solidFill>
                <a:latin typeface="微软雅黑" panose="020B0503020204020204" pitchFamily="34" charset="-122"/>
                <a:ea typeface="微软雅黑" panose="020B0503020204020204" pitchFamily="34" charset="-122"/>
              </a:rPr>
              <a:t>, SOC (System on Chip) </a:t>
            </a:r>
            <a:r>
              <a:rPr kumimoji="1" lang="zh-CN" altLang="en-US" sz="2400" dirty="0">
                <a:solidFill>
                  <a:schemeClr val="tx1"/>
                </a:solidFill>
                <a:latin typeface="微软雅黑" panose="020B0503020204020204" pitchFamily="34" charset="-122"/>
                <a:ea typeface="微软雅黑" panose="020B0503020204020204" pitchFamily="34" charset="-122"/>
              </a:rPr>
              <a:t>的</a:t>
            </a:r>
            <a:r>
              <a:rPr kumimoji="1" lang="zh-CN" altLang="en-US" sz="2400" dirty="0" smtClean="0">
                <a:solidFill>
                  <a:schemeClr val="tx1"/>
                </a:solidFill>
                <a:latin typeface="微软雅黑" panose="020B0503020204020204" pitchFamily="34" charset="-122"/>
                <a:ea typeface="微软雅黑" panose="020B0503020204020204" pitchFamily="34" charset="-122"/>
              </a:rPr>
              <a:t>发展</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a:lnSpc>
                <a:spcPct val="125000"/>
              </a:lnSpc>
              <a:spcBef>
                <a:spcPts val="0"/>
              </a:spcBef>
              <a:defRPr/>
            </a:pPr>
            <a:r>
              <a:rPr kumimoji="1" lang="zh-CN" altLang="en-US" sz="2400" dirty="0" smtClean="0">
                <a:solidFill>
                  <a:schemeClr val="tx1"/>
                </a:solidFill>
                <a:latin typeface="微软雅黑" panose="020B0503020204020204" pitchFamily="34" charset="-122"/>
                <a:ea typeface="微软雅黑" panose="020B0503020204020204" pitchFamily="34" charset="-122"/>
              </a:rPr>
              <a:t>电力电子器件</a:t>
            </a:r>
            <a:r>
              <a:rPr kumimoji="1" lang="zh-CN" altLang="en-US" sz="2400" dirty="0">
                <a:solidFill>
                  <a:schemeClr val="tx1"/>
                </a:solidFill>
                <a:latin typeface="微软雅黑" panose="020B0503020204020204" pitchFamily="34" charset="-122"/>
                <a:ea typeface="微软雅黑" panose="020B0503020204020204" pitchFamily="34" charset="-122"/>
              </a:rPr>
              <a:t>的发展</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a:lnSpc>
                <a:spcPct val="125000"/>
              </a:lnSpc>
              <a:spcBef>
                <a:spcPts val="0"/>
              </a:spcBef>
              <a:defRPr/>
            </a:pPr>
            <a:r>
              <a:rPr kumimoji="1" lang="zh-CN" altLang="en-US" sz="2400" dirty="0">
                <a:solidFill>
                  <a:schemeClr val="tx1"/>
                </a:solidFill>
                <a:latin typeface="微软雅黑" panose="020B0503020204020204" pitchFamily="34" charset="-122"/>
                <a:ea typeface="微软雅黑" panose="020B0503020204020204" pitchFamily="34" charset="-122"/>
              </a:rPr>
              <a:t>控制理论的</a:t>
            </a:r>
            <a:r>
              <a:rPr kumimoji="1" lang="zh-CN" altLang="en-US" sz="2400" dirty="0" smtClean="0">
                <a:solidFill>
                  <a:schemeClr val="tx1"/>
                </a:solidFill>
                <a:latin typeface="微软雅黑" panose="020B0503020204020204" pitchFamily="34" charset="-122"/>
                <a:ea typeface="微软雅黑" panose="020B0503020204020204" pitchFamily="34" charset="-122"/>
              </a:rPr>
              <a:t>发展</a:t>
            </a:r>
            <a:endParaRPr kumimoji="1" lang="zh-CN" altLang="en-US" sz="2400" dirty="0">
              <a:solidFill>
                <a:schemeClr val="tx1"/>
              </a:solidFill>
              <a:latin typeface="微软雅黑" panose="020B0503020204020204" pitchFamily="34" charset="-122"/>
              <a:ea typeface="微软雅黑" panose="020B0503020204020204" pitchFamily="34" charset="-122"/>
            </a:endParaRPr>
          </a:p>
          <a:p>
            <a:pPr marL="457200" lvl="1" indent="-457200">
              <a:lnSpc>
                <a:spcPct val="125000"/>
              </a:lnSpc>
              <a:spcBef>
                <a:spcPts val="0"/>
              </a:spcBef>
              <a:buClr>
                <a:schemeClr val="accent1"/>
              </a:buClr>
              <a:buSzPct val="65000"/>
              <a:buFont typeface="Wingdings" panose="05000000000000000000" pitchFamily="2" charset="2"/>
              <a:buChar char="Ø"/>
              <a:defRPr/>
            </a:pPr>
            <a:r>
              <a:rPr kumimoji="1" lang="zh-CN" altLang="en-US" dirty="0" smtClean="0">
                <a:latin typeface="微软雅黑" panose="020B0503020204020204" pitchFamily="34" charset="-122"/>
                <a:ea typeface="微软雅黑" panose="020B0503020204020204" pitchFamily="34" charset="-122"/>
              </a:rPr>
              <a:t>   </a:t>
            </a:r>
            <a:r>
              <a:rPr kumimoji="1" lang="zh-CN" altLang="en-US" b="1" dirty="0" smtClean="0">
                <a:latin typeface="微软雅黑" panose="020B0503020204020204" pitchFamily="34" charset="-122"/>
                <a:ea typeface="微软雅黑" panose="020B0503020204020204" pitchFamily="34" charset="-122"/>
              </a:rPr>
              <a:t>经典</a:t>
            </a:r>
            <a:r>
              <a:rPr kumimoji="1" lang="zh-CN" altLang="en-US" b="1" dirty="0">
                <a:latin typeface="微软雅黑" panose="020B0503020204020204" pitchFamily="34" charset="-122"/>
                <a:ea typeface="微软雅黑" panose="020B0503020204020204" pitchFamily="34" charset="-122"/>
              </a:rPr>
              <a:t>控制方法：反馈控制，</a:t>
            </a:r>
            <a:r>
              <a:rPr kumimoji="1" lang="en-US" altLang="zh-CN" b="1" dirty="0">
                <a:latin typeface="微软雅黑" panose="020B0503020204020204" pitchFamily="34" charset="-122"/>
                <a:ea typeface="微软雅黑" panose="020B0503020204020204" pitchFamily="34" charset="-122"/>
              </a:rPr>
              <a:t>PID</a:t>
            </a:r>
          </a:p>
          <a:p>
            <a:pPr marL="457200" lvl="1" indent="-457200">
              <a:lnSpc>
                <a:spcPct val="125000"/>
              </a:lnSpc>
              <a:spcBef>
                <a:spcPts val="0"/>
              </a:spcBef>
              <a:buClr>
                <a:schemeClr val="accent1"/>
              </a:buClr>
              <a:buSzPct val="65000"/>
              <a:buFont typeface="Wingdings" panose="05000000000000000000" pitchFamily="2" charset="2"/>
              <a:buChar char="Ø"/>
              <a:defRPr/>
            </a:pPr>
            <a:r>
              <a:rPr kumimoji="1" lang="zh-CN" altLang="en-US" b="1" dirty="0" smtClean="0">
                <a:latin typeface="微软雅黑" panose="020B0503020204020204" pitchFamily="34" charset="-122"/>
                <a:ea typeface="微软雅黑" panose="020B0503020204020204" pitchFamily="34" charset="-122"/>
              </a:rPr>
              <a:t>   现代控制理论</a:t>
            </a:r>
            <a:r>
              <a:rPr kumimoji="1" lang="zh-CN" altLang="en-US" b="1" dirty="0">
                <a:latin typeface="微软雅黑" panose="020B0503020204020204" pitchFamily="34" charset="-122"/>
                <a:ea typeface="微软雅黑" panose="020B0503020204020204" pitchFamily="34" charset="-122"/>
              </a:rPr>
              <a:t>：多变量，状态观测</a:t>
            </a:r>
          </a:p>
          <a:p>
            <a:pPr marL="342900" lvl="1" indent="-342900">
              <a:lnSpc>
                <a:spcPct val="125000"/>
              </a:lnSpc>
              <a:spcBef>
                <a:spcPts val="0"/>
              </a:spcBef>
              <a:buClr>
                <a:schemeClr val="accent1"/>
              </a:buClr>
              <a:buSzPct val="65000"/>
              <a:buFont typeface="Wingdings" panose="05000000000000000000" pitchFamily="2" charset="2"/>
              <a:buChar char="n"/>
              <a:defRPr/>
            </a:pPr>
            <a:r>
              <a:rPr kumimoji="1" lang="zh-CN" altLang="en-US" dirty="0">
                <a:latin typeface="微软雅黑" panose="020B0503020204020204" pitchFamily="34" charset="-122"/>
                <a:ea typeface="微软雅黑" panose="020B0503020204020204" pitchFamily="34" charset="-122"/>
              </a:rPr>
              <a:t>电机控制理论的发展（矢量控制等）</a:t>
            </a:r>
          </a:p>
        </p:txBody>
      </p:sp>
      <p:pic>
        <p:nvPicPr>
          <p:cNvPr id="31748" name="Picture 5" descr="0102"/>
          <p:cNvPicPr>
            <a:picLocks noChangeAspect="1" noChangeArrowheads="1"/>
          </p:cNvPicPr>
          <p:nvPr/>
        </p:nvPicPr>
        <p:blipFill>
          <a:blip r:embed="rId2" cstate="print">
            <a:extLst>
              <a:ext uri="{28A0092B-C50C-407E-A947-70E740481C1C}">
                <a14:useLocalDpi xmlns:a14="http://schemas.microsoft.com/office/drawing/2010/main" val="0"/>
              </a:ext>
            </a:extLst>
          </a:blip>
          <a:srcRect t="28169" b="26158"/>
          <a:stretch>
            <a:fillRect/>
          </a:stretch>
        </p:blipFill>
        <p:spPr bwMode="auto">
          <a:xfrm>
            <a:off x="295062" y="4683012"/>
            <a:ext cx="8393113"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145554"/>
      </p:ext>
    </p:extLst>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Edgex">
  <a:themeElements>
    <a:clrScheme name="Edgex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Edgex">
      <a:majorFont>
        <a:latin typeface="Bookman Old Style"/>
        <a:ea typeface="宋体"/>
        <a:cs typeface=""/>
      </a:majorFont>
      <a:minorFont>
        <a:latin typeface="Palatino Linotype"/>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Edgex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x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x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x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x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x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上海大学徐国卿电动汽车新型牵引控制技术1103(2)</Template>
  <TotalTime>622</TotalTime>
  <Words>1733</Words>
  <Application>Microsoft Office PowerPoint</Application>
  <PresentationFormat>全屏显示(4:3)</PresentationFormat>
  <Paragraphs>201</Paragraphs>
  <Slides>44</Slides>
  <Notes>1</Notes>
  <HiddenSlides>0</HiddenSlides>
  <MMClips>2</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58" baseType="lpstr">
      <vt:lpstr>Monotype Sorts</vt:lpstr>
      <vt:lpstr>黑体</vt:lpstr>
      <vt:lpstr>楷体_GB2312</vt:lpstr>
      <vt:lpstr>宋体</vt:lpstr>
      <vt:lpstr>微软雅黑</vt:lpstr>
      <vt:lpstr>Arial</vt:lpstr>
      <vt:lpstr>Bookman Old Style</vt:lpstr>
      <vt:lpstr>Calibri</vt:lpstr>
      <vt:lpstr>Palatino Linotype</vt:lpstr>
      <vt:lpstr>Times New Roman</vt:lpstr>
      <vt:lpstr>Wingdings</vt:lpstr>
      <vt:lpstr>Edgex</vt:lpstr>
      <vt:lpstr>Picture</vt:lpstr>
      <vt:lpstr>Equation</vt:lpstr>
      <vt:lpstr>PowerPoint 演示文稿</vt:lpstr>
      <vt:lpstr>PowerPoint 演示文稿</vt:lpstr>
      <vt:lpstr>1. 运动控制关键-对电能-机械能转换过程进行有效控制</vt:lpstr>
      <vt:lpstr>PowerPoint 演示文稿</vt:lpstr>
      <vt:lpstr>3 运动控制系统的分类</vt:lpstr>
      <vt:lpstr>4 电力拖动运动控制系统的特点</vt:lpstr>
      <vt:lpstr>5. 运动控制系统应用及其发展</vt:lpstr>
      <vt:lpstr>2 运动控制的主要应用领域</vt:lpstr>
      <vt:lpstr>3 运动控制系统发展的助推器</vt:lpstr>
      <vt:lpstr>4 现代的运动控制系统</vt:lpstr>
      <vt:lpstr>PowerPoint 演示文稿</vt:lpstr>
      <vt:lpstr>PowerPoint 演示文稿</vt:lpstr>
      <vt:lpstr>第一章 绪论</vt:lpstr>
      <vt:lpstr>PowerPoint 演示文稿</vt:lpstr>
      <vt:lpstr>PowerPoint 演示文稿</vt:lpstr>
      <vt:lpstr>相关知识体系</vt:lpstr>
      <vt:lpstr>1.1 运动控制系统及其组成 </vt:lpstr>
      <vt:lpstr>一、运动控制系统的控制对象——电动机</vt:lpstr>
      <vt:lpstr>二、运动控制系统的功率放大与变换装置</vt:lpstr>
      <vt:lpstr>三、运动控制系统的控制器</vt:lpstr>
      <vt:lpstr>三、运动控制系统的控制器</vt:lpstr>
      <vt:lpstr>三、运动控制系统的控制器</vt:lpstr>
      <vt:lpstr>运动控制系统的信号检测与处理</vt:lpstr>
      <vt:lpstr>1.2 运动控制系统的历史与发展</vt:lpstr>
      <vt:lpstr>1.2 运动控制系统的历史与发展</vt:lpstr>
      <vt:lpstr>PowerPoint 演示文稿</vt:lpstr>
      <vt:lpstr>PowerPoint 演示文稿</vt:lpstr>
      <vt:lpstr>PowerPoint 演示文稿</vt:lpstr>
      <vt:lpstr>1.2 运动控制系统的历史与发展</vt:lpstr>
      <vt:lpstr>1.3 运动控制系统转矩控制规律 </vt:lpstr>
      <vt:lpstr>1.3 运动控制系统转矩控制规律 </vt:lpstr>
      <vt:lpstr>1.3 运动控制系统转矩控制规律 </vt:lpstr>
      <vt:lpstr>1.3 运动控制系统转矩控制规律 </vt:lpstr>
      <vt:lpstr>1.4 生产机械的负载转矩特性</vt:lpstr>
      <vt:lpstr>恒转矩负载 </vt:lpstr>
      <vt:lpstr>恒功率负载</vt:lpstr>
      <vt:lpstr>风机、泵类负载 </vt:lpstr>
      <vt:lpstr>PowerPoint 演示文稿</vt:lpstr>
      <vt:lpstr>2）运动控制的必要性-体现在运动系统调速与控制上</vt:lpstr>
      <vt:lpstr>PowerPoint 演示文稿</vt:lpstr>
      <vt:lpstr>PowerPoint 演示文稿</vt:lpstr>
      <vt:lpstr>PowerPoint 演示文稿</vt:lpstr>
      <vt:lpstr>PowerPoint 演示文稿</vt:lpstr>
      <vt:lpstr>直流电动机复习</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sinbowang</cp:lastModifiedBy>
  <cp:revision>18</cp:revision>
  <dcterms:created xsi:type="dcterms:W3CDTF">2017-11-27T13:54:19Z</dcterms:created>
  <dcterms:modified xsi:type="dcterms:W3CDTF">2020-02-19T00:20:24Z</dcterms:modified>
</cp:coreProperties>
</file>